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0000000000000000000"/>
      <p:regular r:id="rId34"/>
    </p:embeddedFont>
    <p:embeddedFont>
      <p:font typeface="Open Sans Bold" charset="1" panose="00000000000000000000"/>
      <p:regular r:id="rId35"/>
    </p:embeddedFont>
    <p:embeddedFont>
      <p:font typeface="Open Sans Italics" charset="1" panose="00000000000000000000"/>
      <p:regular r:id="rId36"/>
    </p:embeddedFont>
    <p:embeddedFont>
      <p:font typeface="Open Sans Bold Italics" charset="1" panose="00000000000000000000"/>
      <p:regular r:id="rId37"/>
    </p:embeddedFont>
    <p:embeddedFont>
      <p:font typeface="Open Sans Light" charset="1" panose="00000000000000000000"/>
      <p:regular r:id="rId38"/>
    </p:embeddedFont>
    <p:embeddedFont>
      <p:font typeface="Open Sans Light Italics" charset="1" panose="00000000000000000000"/>
      <p:regular r:id="rId39"/>
    </p:embeddedFont>
    <p:embeddedFont>
      <p:font typeface="Open Sans Medium" charset="1" panose="00000000000000000000"/>
      <p:regular r:id="rId40"/>
    </p:embeddedFont>
    <p:embeddedFont>
      <p:font typeface="Open Sans Medium Italics" charset="1" panose="00000000000000000000"/>
      <p:regular r:id="rId41"/>
    </p:embeddedFont>
    <p:embeddedFont>
      <p:font typeface="Open Sans Semi-Bold" charset="1" panose="00000000000000000000"/>
      <p:regular r:id="rId42"/>
    </p:embeddedFont>
    <p:embeddedFont>
      <p:font typeface="Open Sans Semi-Bold Italics" charset="1" panose="00000000000000000000"/>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 Id="rId5" Target="../media/image18.jpeg" Type="http://schemas.openxmlformats.org/officeDocument/2006/relationships/image"/><Relationship Id="rId6"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9.jpeg" Type="http://schemas.openxmlformats.org/officeDocument/2006/relationships/image"/><Relationship Id="rId6"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jpe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7.jpe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0"/>
            <a:ext cx="1028700" cy="10287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245228">
            <a:off x="8881930" y="1561089"/>
            <a:ext cx="1441062" cy="1889917"/>
          </a:xfrm>
          <a:custGeom>
            <a:avLst/>
            <a:gdLst/>
            <a:ahLst/>
            <a:cxnLst/>
            <a:rect r="r" b="b" t="t" l="l"/>
            <a:pathLst>
              <a:path h="1889917" w="1441062">
                <a:moveTo>
                  <a:pt x="0" y="0"/>
                </a:moveTo>
                <a:lnTo>
                  <a:pt x="1441061" y="0"/>
                </a:lnTo>
                <a:lnTo>
                  <a:pt x="1441061" y="1889917"/>
                </a:lnTo>
                <a:lnTo>
                  <a:pt x="0" y="1889917"/>
                </a:lnTo>
                <a:lnTo>
                  <a:pt x="0" y="0"/>
                </a:lnTo>
                <a:close/>
              </a:path>
            </a:pathLst>
          </a:custGeom>
          <a:blipFill>
            <a:blip r:embed="rId5"/>
            <a:stretch>
              <a:fillRect l="0" t="0" r="0" b="0"/>
            </a:stretch>
          </a:blipFill>
        </p:spPr>
      </p:sp>
      <p:sp>
        <p:nvSpPr>
          <p:cNvPr name="TextBox 8" id="8"/>
          <p:cNvSpPr txBox="true"/>
          <p:nvPr/>
        </p:nvSpPr>
        <p:spPr>
          <a:xfrm rot="0">
            <a:off x="4781476" y="1826341"/>
            <a:ext cx="10152868" cy="7081510"/>
          </a:xfrm>
          <a:prstGeom prst="rect">
            <a:avLst/>
          </a:prstGeom>
        </p:spPr>
        <p:txBody>
          <a:bodyPr anchor="t" rtlCol="false" tIns="0" lIns="0" bIns="0" rIns="0">
            <a:spAutoFit/>
          </a:bodyPr>
          <a:lstStyle/>
          <a:p>
            <a:pPr algn="r">
              <a:lnSpc>
                <a:spcPts val="12145"/>
              </a:lnSpc>
            </a:pPr>
            <a:r>
              <a:rPr lang="en-US" sz="8675">
                <a:solidFill>
                  <a:srgbClr val="FFFFFF"/>
                </a:solidFill>
                <a:latin typeface="Poppins Bold"/>
              </a:rPr>
              <a:t>Plant Leaf  Disease </a:t>
            </a:r>
          </a:p>
          <a:p>
            <a:pPr algn="r">
              <a:lnSpc>
                <a:spcPts val="10465"/>
              </a:lnSpc>
            </a:pPr>
            <a:r>
              <a:rPr lang="en-US" sz="7475">
                <a:solidFill>
                  <a:srgbClr val="FFFFFF"/>
                </a:solidFill>
                <a:latin typeface="Poppins Bold"/>
              </a:rPr>
              <a:t>C</a:t>
            </a:r>
            <a:r>
              <a:rPr lang="en-US" sz="7475">
                <a:solidFill>
                  <a:srgbClr val="FFFFFF"/>
                </a:solidFill>
                <a:latin typeface="Poppins Bold"/>
              </a:rPr>
              <a:t>lassification</a:t>
            </a:r>
          </a:p>
          <a:p>
            <a:pPr algn="r">
              <a:lnSpc>
                <a:spcPts val="10465"/>
              </a:lnSpc>
            </a:pPr>
            <a:r>
              <a:rPr lang="en-US" sz="7475">
                <a:solidFill>
                  <a:srgbClr val="FFFFFF"/>
                </a:solidFill>
                <a:latin typeface="Poppins Bold"/>
              </a:rPr>
              <a:t>Using</a:t>
            </a:r>
          </a:p>
          <a:p>
            <a:pPr algn="r">
              <a:lnSpc>
                <a:spcPts val="10465"/>
              </a:lnSpc>
              <a:spcBef>
                <a:spcPct val="0"/>
              </a:spcBef>
            </a:pPr>
            <a:r>
              <a:rPr lang="en-US" sz="7475">
                <a:solidFill>
                  <a:srgbClr val="FFFFFF"/>
                </a:solidFill>
                <a:latin typeface="Poppins Bold"/>
              </a:rPr>
              <a:t>CNN   </a:t>
            </a:r>
          </a:p>
        </p:txBody>
      </p:sp>
      <p:sp>
        <p:nvSpPr>
          <p:cNvPr name="TextBox 9" id="9"/>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Ginyard International Co.</a:t>
            </a:r>
          </a:p>
        </p:txBody>
      </p:sp>
      <p:sp>
        <p:nvSpPr>
          <p:cNvPr name="TextBox 10" id="10"/>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Contact</a:t>
            </a:r>
          </a:p>
        </p:txBody>
      </p:sp>
      <p:sp>
        <p:nvSpPr>
          <p:cNvPr name="TextBox 11" id="11"/>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About Us</a:t>
            </a:r>
          </a:p>
        </p:txBody>
      </p:sp>
      <p:sp>
        <p:nvSpPr>
          <p:cNvPr name="TextBox 12" id="12"/>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Service</a:t>
            </a:r>
          </a:p>
        </p:txBody>
      </p:sp>
      <p:sp>
        <p:nvSpPr>
          <p:cNvPr name="TextBox 13" id="13"/>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Home</a:t>
            </a:r>
          </a:p>
        </p:txBody>
      </p:sp>
      <p:sp>
        <p:nvSpPr>
          <p:cNvPr name="AutoShape 14" id="14"/>
          <p:cNvSpPr/>
          <p:nvPr/>
        </p:nvSpPr>
        <p:spPr>
          <a:xfrm>
            <a:off x="15027112" y="4885442"/>
            <a:ext cx="0" cy="547395"/>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0494997" y="1028700"/>
            <a:ext cx="6764303" cy="2251265"/>
            <a:chOff x="0" y="0"/>
            <a:chExt cx="9019070" cy="3001687"/>
          </a:xfrm>
        </p:grpSpPr>
        <p:pic>
          <p:nvPicPr>
            <p:cNvPr name="Picture 12" id="12"/>
            <p:cNvPicPr>
              <a:picLocks noChangeAspect="true"/>
            </p:cNvPicPr>
            <p:nvPr/>
          </p:nvPicPr>
          <p:blipFill>
            <a:blip r:embed="rId4"/>
            <a:srcRect l="0" t="22709" r="0" b="22709"/>
            <a:stretch>
              <a:fillRect/>
            </a:stretch>
          </p:blipFill>
          <p:spPr>
            <a:xfrm flipH="false" flipV="false">
              <a:off x="0" y="0"/>
              <a:ext cx="9019070" cy="3001687"/>
            </a:xfrm>
            <a:prstGeom prst="rect">
              <a:avLst/>
            </a:prstGeom>
          </p:spPr>
        </p:pic>
      </p:grpSp>
      <p:grpSp>
        <p:nvGrpSpPr>
          <p:cNvPr name="Group 13" id="13"/>
          <p:cNvGrpSpPr/>
          <p:nvPr/>
        </p:nvGrpSpPr>
        <p:grpSpPr>
          <a:xfrm rot="0">
            <a:off x="10494997" y="3389130"/>
            <a:ext cx="6827597" cy="6827597"/>
            <a:chOff x="0" y="0"/>
            <a:chExt cx="9103462" cy="9103462"/>
          </a:xfrm>
        </p:grpSpPr>
        <p:pic>
          <p:nvPicPr>
            <p:cNvPr name="Picture 14" id="14"/>
            <p:cNvPicPr>
              <a:picLocks noChangeAspect="true"/>
            </p:cNvPicPr>
            <p:nvPr/>
          </p:nvPicPr>
          <p:blipFill>
            <a:blip r:embed="rId5"/>
            <a:srcRect l="18750" t="0" r="18750" b="0"/>
            <a:stretch>
              <a:fillRect/>
            </a:stretch>
          </p:blipFill>
          <p:spPr>
            <a:xfrm flipH="false" flipV="false">
              <a:off x="0" y="0"/>
              <a:ext cx="9103462" cy="9103462"/>
            </a:xfrm>
            <a:prstGeom prst="rect">
              <a:avLst/>
            </a:prstGeom>
          </p:spPr>
        </p:pic>
      </p:grpSp>
      <p:sp>
        <p:nvSpPr>
          <p:cNvPr name="TextBox 15" id="15"/>
          <p:cNvSpPr txBox="true"/>
          <p:nvPr/>
        </p:nvSpPr>
        <p:spPr>
          <a:xfrm rot="0">
            <a:off x="1952108" y="2281058"/>
            <a:ext cx="4037948"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Import.html</a:t>
            </a:r>
          </a:p>
        </p:txBody>
      </p:sp>
      <p:sp>
        <p:nvSpPr>
          <p:cNvPr name="Freeform 16" id="16"/>
          <p:cNvSpPr/>
          <p:nvPr/>
        </p:nvSpPr>
        <p:spPr>
          <a:xfrm flipH="false" flipV="false" rot="-4209738">
            <a:off x="3262874" y="2088941"/>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6"/>
            <a:stretch>
              <a:fillRect l="0" t="0" r="0" b="0"/>
            </a:stretch>
          </a:blipFill>
        </p:spPr>
      </p:sp>
      <p:grpSp>
        <p:nvGrpSpPr>
          <p:cNvPr name="Group 17" id="17"/>
          <p:cNvGrpSpPr/>
          <p:nvPr/>
        </p:nvGrpSpPr>
        <p:grpSpPr>
          <a:xfrm rot="0">
            <a:off x="1952108" y="3876025"/>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2949229" y="4213250"/>
            <a:ext cx="2012018" cy="12458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team developed the import.html file as part of the user interface design for the plant disease detection system.</a:t>
            </a:r>
          </a:p>
          <a:p>
            <a:pPr>
              <a:lnSpc>
                <a:spcPts val="1680"/>
              </a:lnSpc>
              <a:spcBef>
                <a:spcPct val="0"/>
              </a:spcBef>
            </a:pPr>
          </a:p>
        </p:txBody>
      </p:sp>
      <p:sp>
        <p:nvSpPr>
          <p:cNvPr name="TextBox 21" id="21"/>
          <p:cNvSpPr txBox="true"/>
          <p:nvPr/>
        </p:nvSpPr>
        <p:spPr>
          <a:xfrm rot="0">
            <a:off x="2042928"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22" id="22"/>
          <p:cNvSpPr txBox="true"/>
          <p:nvPr/>
        </p:nvSpPr>
        <p:spPr>
          <a:xfrm rot="0">
            <a:off x="2949229"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Introduction</a:t>
            </a:r>
          </a:p>
        </p:txBody>
      </p:sp>
      <p:grpSp>
        <p:nvGrpSpPr>
          <p:cNvPr name="Group 23" id="23"/>
          <p:cNvGrpSpPr/>
          <p:nvPr/>
        </p:nvGrpSpPr>
        <p:grpSpPr>
          <a:xfrm rot="0">
            <a:off x="5894806" y="3876025"/>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891927" y="4213250"/>
            <a:ext cx="2012018" cy="16649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Design a user-friendly layout for uploading images to the system.</a:t>
            </a:r>
          </a:p>
          <a:p>
            <a:pPr>
              <a:lnSpc>
                <a:spcPts val="1680"/>
              </a:lnSpc>
            </a:pPr>
            <a:r>
              <a:rPr lang="en-US" sz="1200">
                <a:solidFill>
                  <a:srgbClr val="1F2020"/>
                </a:solidFill>
                <a:latin typeface="Open Sans"/>
              </a:rPr>
              <a:t>Ensure compatibility and responsiveness across different devices and browsers.</a:t>
            </a:r>
          </a:p>
          <a:p>
            <a:pPr>
              <a:lnSpc>
                <a:spcPts val="1680"/>
              </a:lnSpc>
              <a:spcBef>
                <a:spcPct val="0"/>
              </a:spcBef>
            </a:pPr>
          </a:p>
        </p:txBody>
      </p:sp>
      <p:sp>
        <p:nvSpPr>
          <p:cNvPr name="TextBox 27" id="27"/>
          <p:cNvSpPr txBox="true"/>
          <p:nvPr/>
        </p:nvSpPr>
        <p:spPr>
          <a:xfrm rot="0">
            <a:off x="5985626"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28" id="28"/>
          <p:cNvSpPr txBox="true"/>
          <p:nvPr/>
        </p:nvSpPr>
        <p:spPr>
          <a:xfrm rot="0">
            <a:off x="6891927"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Objectives</a:t>
            </a:r>
          </a:p>
        </p:txBody>
      </p:sp>
      <p:grpSp>
        <p:nvGrpSpPr>
          <p:cNvPr name="Group 29" id="29"/>
          <p:cNvGrpSpPr/>
          <p:nvPr/>
        </p:nvGrpSpPr>
        <p:grpSpPr>
          <a:xfrm rot="0">
            <a:off x="1952108" y="6329751"/>
            <a:ext cx="677751" cy="6777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2949229" y="6666976"/>
            <a:ext cx="2012018" cy="1455420"/>
          </a:xfrm>
          <a:prstGeom prst="rect">
            <a:avLst/>
          </a:prstGeom>
        </p:spPr>
        <p:txBody>
          <a:bodyPr anchor="t" rtlCol="false" tIns="0" lIns="0" bIns="0" rIns="0">
            <a:spAutoFit/>
          </a:bodyPr>
          <a:lstStyle/>
          <a:p>
            <a:pPr>
              <a:lnSpc>
                <a:spcPts val="1680"/>
              </a:lnSpc>
            </a:pPr>
            <a:r>
              <a:rPr lang="en-US" sz="1200">
                <a:solidFill>
                  <a:srgbClr val="1F2020"/>
                </a:solidFill>
                <a:latin typeface="Open Sans"/>
              </a:rPr>
              <a:t>Designed the layout and structure of the import.html file using HTML.</a:t>
            </a:r>
          </a:p>
          <a:p>
            <a:pPr>
              <a:lnSpc>
                <a:spcPts val="1680"/>
              </a:lnSpc>
            </a:pPr>
            <a:r>
              <a:rPr lang="en-US" sz="1200">
                <a:solidFill>
                  <a:srgbClr val="1F2020"/>
                </a:solidFill>
                <a:latin typeface="Open Sans"/>
              </a:rPr>
              <a:t>Incorporated file input fields and buttons to facilitate image uploads.</a:t>
            </a:r>
          </a:p>
          <a:p>
            <a:pPr>
              <a:lnSpc>
                <a:spcPts val="1680"/>
              </a:lnSpc>
              <a:spcBef>
                <a:spcPct val="0"/>
              </a:spcBef>
            </a:pPr>
          </a:p>
        </p:txBody>
      </p:sp>
      <p:sp>
        <p:nvSpPr>
          <p:cNvPr name="TextBox 33" id="33"/>
          <p:cNvSpPr txBox="true"/>
          <p:nvPr/>
        </p:nvSpPr>
        <p:spPr>
          <a:xfrm rot="0">
            <a:off x="2042928"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4" id="34"/>
          <p:cNvSpPr txBox="true"/>
          <p:nvPr/>
        </p:nvSpPr>
        <p:spPr>
          <a:xfrm rot="0">
            <a:off x="2949229"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Methodology</a:t>
            </a:r>
          </a:p>
        </p:txBody>
      </p:sp>
      <p:grpSp>
        <p:nvGrpSpPr>
          <p:cNvPr name="Group 35" id="35"/>
          <p:cNvGrpSpPr/>
          <p:nvPr/>
        </p:nvGrpSpPr>
        <p:grpSpPr>
          <a:xfrm rot="0">
            <a:off x="5894806" y="6329751"/>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6891927" y="6666976"/>
            <a:ext cx="2012018" cy="1036320"/>
          </a:xfrm>
          <a:prstGeom prst="rect">
            <a:avLst/>
          </a:prstGeom>
        </p:spPr>
        <p:txBody>
          <a:bodyPr anchor="t" rtlCol="false" tIns="0" lIns="0" bIns="0" rIns="0">
            <a:spAutoFit/>
          </a:bodyPr>
          <a:lstStyle/>
          <a:p>
            <a:pPr>
              <a:lnSpc>
                <a:spcPts val="1680"/>
              </a:lnSpc>
            </a:pPr>
            <a:r>
              <a:rPr lang="en-US" sz="1200">
                <a:solidFill>
                  <a:srgbClr val="1F2020"/>
                </a:solidFill>
                <a:latin typeface="Open Sans"/>
              </a:rPr>
              <a:t>Successfully created an intuitive interface for users to upload images for disease classification.</a:t>
            </a:r>
          </a:p>
          <a:p>
            <a:pPr>
              <a:lnSpc>
                <a:spcPts val="1680"/>
              </a:lnSpc>
              <a:spcBef>
                <a:spcPct val="0"/>
              </a:spcBef>
            </a:pPr>
          </a:p>
        </p:txBody>
      </p:sp>
      <p:sp>
        <p:nvSpPr>
          <p:cNvPr name="TextBox 39" id="39"/>
          <p:cNvSpPr txBox="true"/>
          <p:nvPr/>
        </p:nvSpPr>
        <p:spPr>
          <a:xfrm rot="0">
            <a:off x="5985626"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40" id="40"/>
          <p:cNvSpPr txBox="true"/>
          <p:nvPr/>
        </p:nvSpPr>
        <p:spPr>
          <a:xfrm rot="0">
            <a:off x="6891927"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0494997" y="1028700"/>
            <a:ext cx="6764303" cy="2251265"/>
            <a:chOff x="0" y="0"/>
            <a:chExt cx="9019070" cy="3001687"/>
          </a:xfrm>
        </p:grpSpPr>
        <p:pic>
          <p:nvPicPr>
            <p:cNvPr name="Picture 12" id="12"/>
            <p:cNvPicPr>
              <a:picLocks noChangeAspect="true"/>
            </p:cNvPicPr>
            <p:nvPr/>
          </p:nvPicPr>
          <p:blipFill>
            <a:blip r:embed="rId4"/>
            <a:srcRect l="0" t="9293" r="0" b="68532"/>
            <a:stretch>
              <a:fillRect/>
            </a:stretch>
          </p:blipFill>
          <p:spPr>
            <a:xfrm flipH="false" flipV="false">
              <a:off x="0" y="0"/>
              <a:ext cx="9019070" cy="3001687"/>
            </a:xfrm>
            <a:prstGeom prst="rect">
              <a:avLst/>
            </a:prstGeom>
          </p:spPr>
        </p:pic>
      </p:grpSp>
      <p:grpSp>
        <p:nvGrpSpPr>
          <p:cNvPr name="Group 13" id="13"/>
          <p:cNvGrpSpPr/>
          <p:nvPr/>
        </p:nvGrpSpPr>
        <p:grpSpPr>
          <a:xfrm rot="0">
            <a:off x="10494997" y="3459403"/>
            <a:ext cx="6827597" cy="6827597"/>
            <a:chOff x="0" y="0"/>
            <a:chExt cx="9103462" cy="9103462"/>
          </a:xfrm>
        </p:grpSpPr>
        <p:pic>
          <p:nvPicPr>
            <p:cNvPr name="Picture 14" id="14"/>
            <p:cNvPicPr>
              <a:picLocks noChangeAspect="true"/>
            </p:cNvPicPr>
            <p:nvPr/>
          </p:nvPicPr>
          <p:blipFill>
            <a:blip r:embed="rId5"/>
            <a:srcRect l="16666" t="0" r="16666" b="0"/>
            <a:stretch>
              <a:fillRect/>
            </a:stretch>
          </p:blipFill>
          <p:spPr>
            <a:xfrm flipH="false" flipV="false">
              <a:off x="0" y="0"/>
              <a:ext cx="9103462" cy="9103462"/>
            </a:xfrm>
            <a:prstGeom prst="rect">
              <a:avLst/>
            </a:prstGeom>
          </p:spPr>
        </p:pic>
      </p:grpSp>
      <p:sp>
        <p:nvSpPr>
          <p:cNvPr name="TextBox 15" id="15"/>
          <p:cNvSpPr txBox="true"/>
          <p:nvPr/>
        </p:nvSpPr>
        <p:spPr>
          <a:xfrm rot="0">
            <a:off x="1952108" y="2281058"/>
            <a:ext cx="4037948"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Index.html</a:t>
            </a:r>
          </a:p>
        </p:txBody>
      </p:sp>
      <p:sp>
        <p:nvSpPr>
          <p:cNvPr name="Freeform 16" id="16"/>
          <p:cNvSpPr/>
          <p:nvPr/>
        </p:nvSpPr>
        <p:spPr>
          <a:xfrm flipH="false" flipV="false" rot="-4209738">
            <a:off x="3262874" y="2088941"/>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6"/>
            <a:stretch>
              <a:fillRect l="0" t="0" r="0" b="0"/>
            </a:stretch>
          </a:blipFill>
        </p:spPr>
      </p:sp>
      <p:grpSp>
        <p:nvGrpSpPr>
          <p:cNvPr name="Group 17" id="17"/>
          <p:cNvGrpSpPr/>
          <p:nvPr/>
        </p:nvGrpSpPr>
        <p:grpSpPr>
          <a:xfrm rot="0">
            <a:off x="1952108" y="3876025"/>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2949229" y="4213250"/>
            <a:ext cx="2368382" cy="20840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The index.html file serves as the main interface through which users interact with our plant disease classification system. It provides a user-friendly environment for uploading images and obtaining predictions regarding the presence of plant diseases.</a:t>
            </a:r>
          </a:p>
          <a:p>
            <a:pPr>
              <a:lnSpc>
                <a:spcPts val="1680"/>
              </a:lnSpc>
              <a:spcBef>
                <a:spcPct val="0"/>
              </a:spcBef>
            </a:pPr>
          </a:p>
        </p:txBody>
      </p:sp>
      <p:sp>
        <p:nvSpPr>
          <p:cNvPr name="TextBox 21" id="21"/>
          <p:cNvSpPr txBox="true"/>
          <p:nvPr/>
        </p:nvSpPr>
        <p:spPr>
          <a:xfrm rot="0">
            <a:off x="2042928"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22" id="22"/>
          <p:cNvSpPr txBox="true"/>
          <p:nvPr/>
        </p:nvSpPr>
        <p:spPr>
          <a:xfrm rot="0">
            <a:off x="2949229"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Introduction</a:t>
            </a:r>
          </a:p>
        </p:txBody>
      </p:sp>
      <p:grpSp>
        <p:nvGrpSpPr>
          <p:cNvPr name="Group 23" id="23"/>
          <p:cNvGrpSpPr/>
          <p:nvPr/>
        </p:nvGrpSpPr>
        <p:grpSpPr>
          <a:xfrm rot="0">
            <a:off x="5894806" y="3876025"/>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891927" y="4213250"/>
            <a:ext cx="2891049" cy="20840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primary objective in designing the index.html file was to create an intuitive and efficient interface that empowers users to upload images seamlessly and receive accurate disease classification predictions. Additionally, we aimed to enhance user engagement and satisfaction by ensuring clarity and simplicity in the interface design.</a:t>
            </a:r>
          </a:p>
          <a:p>
            <a:pPr>
              <a:lnSpc>
                <a:spcPts val="1680"/>
              </a:lnSpc>
              <a:spcBef>
                <a:spcPct val="0"/>
              </a:spcBef>
            </a:pPr>
          </a:p>
        </p:txBody>
      </p:sp>
      <p:sp>
        <p:nvSpPr>
          <p:cNvPr name="TextBox 27" id="27"/>
          <p:cNvSpPr txBox="true"/>
          <p:nvPr/>
        </p:nvSpPr>
        <p:spPr>
          <a:xfrm rot="0">
            <a:off x="5985626"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28" id="28"/>
          <p:cNvSpPr txBox="true"/>
          <p:nvPr/>
        </p:nvSpPr>
        <p:spPr>
          <a:xfrm rot="0">
            <a:off x="6891927"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Objectives</a:t>
            </a:r>
          </a:p>
        </p:txBody>
      </p:sp>
      <p:grpSp>
        <p:nvGrpSpPr>
          <p:cNvPr name="Group 29" id="29"/>
          <p:cNvGrpSpPr/>
          <p:nvPr/>
        </p:nvGrpSpPr>
        <p:grpSpPr>
          <a:xfrm rot="0">
            <a:off x="1952108" y="6329751"/>
            <a:ext cx="677751" cy="6777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2949229" y="6666976"/>
            <a:ext cx="2012018" cy="2712720"/>
          </a:xfrm>
          <a:prstGeom prst="rect">
            <a:avLst/>
          </a:prstGeom>
        </p:spPr>
        <p:txBody>
          <a:bodyPr anchor="t" rtlCol="false" tIns="0" lIns="0" bIns="0" rIns="0">
            <a:spAutoFit/>
          </a:bodyPr>
          <a:lstStyle/>
          <a:p>
            <a:pPr>
              <a:lnSpc>
                <a:spcPts val="1680"/>
              </a:lnSpc>
            </a:pPr>
            <a:r>
              <a:rPr lang="en-US" sz="1200">
                <a:solidFill>
                  <a:srgbClr val="1F2020"/>
                </a:solidFill>
                <a:latin typeface="Open Sans"/>
              </a:rPr>
              <a:t>To achieve our objectives, we utilized HTML and integrated dynamic elements to facilitate image upload and prediction functionalities. The layout was carefully structured to optimize user experience, with clear instructions and prominent action buttons guiding users through the process.</a:t>
            </a:r>
          </a:p>
          <a:p>
            <a:pPr>
              <a:lnSpc>
                <a:spcPts val="1680"/>
              </a:lnSpc>
              <a:spcBef>
                <a:spcPct val="0"/>
              </a:spcBef>
            </a:pPr>
          </a:p>
        </p:txBody>
      </p:sp>
      <p:sp>
        <p:nvSpPr>
          <p:cNvPr name="TextBox 33" id="33"/>
          <p:cNvSpPr txBox="true"/>
          <p:nvPr/>
        </p:nvSpPr>
        <p:spPr>
          <a:xfrm rot="0">
            <a:off x="2042928"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4" id="34"/>
          <p:cNvSpPr txBox="true"/>
          <p:nvPr/>
        </p:nvSpPr>
        <p:spPr>
          <a:xfrm rot="0">
            <a:off x="2949229"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Methodology</a:t>
            </a:r>
          </a:p>
        </p:txBody>
      </p:sp>
      <p:grpSp>
        <p:nvGrpSpPr>
          <p:cNvPr name="Group 35" id="35"/>
          <p:cNvGrpSpPr/>
          <p:nvPr/>
        </p:nvGrpSpPr>
        <p:grpSpPr>
          <a:xfrm rot="0">
            <a:off x="5894806" y="6329751"/>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6891927" y="6666976"/>
            <a:ext cx="2012018" cy="33413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The index.html file successfully fulfills its intended purpose, providing users with a straightforward and user-friendly platform for uploading images and obtaining disease classification predictions. The integration of dynamic elements and clear instructions enhances usability, enabling users to interact with the system effortlessly.</a:t>
            </a:r>
          </a:p>
          <a:p>
            <a:pPr>
              <a:lnSpc>
                <a:spcPts val="1680"/>
              </a:lnSpc>
              <a:spcBef>
                <a:spcPct val="0"/>
              </a:spcBef>
            </a:pPr>
          </a:p>
        </p:txBody>
      </p:sp>
      <p:sp>
        <p:nvSpPr>
          <p:cNvPr name="TextBox 39" id="39"/>
          <p:cNvSpPr txBox="true"/>
          <p:nvPr/>
        </p:nvSpPr>
        <p:spPr>
          <a:xfrm rot="0">
            <a:off x="5985626"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40" id="40"/>
          <p:cNvSpPr txBox="true"/>
          <p:nvPr/>
        </p:nvSpPr>
        <p:spPr>
          <a:xfrm rot="0">
            <a:off x="6891927"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6081010" y="0"/>
            <a:ext cx="2867367" cy="8281772"/>
            <a:chOff x="0" y="0"/>
            <a:chExt cx="3823156" cy="11042362"/>
          </a:xfrm>
        </p:grpSpPr>
        <p:pic>
          <p:nvPicPr>
            <p:cNvPr name="Picture 12" id="12"/>
            <p:cNvPicPr>
              <a:picLocks noChangeAspect="true"/>
            </p:cNvPicPr>
            <p:nvPr/>
          </p:nvPicPr>
          <p:blipFill>
            <a:blip r:embed="rId4"/>
            <a:srcRect l="67837" t="10854" r="0" b="27254"/>
            <a:stretch>
              <a:fillRect/>
            </a:stretch>
          </p:blipFill>
          <p:spPr>
            <a:xfrm flipH="false" flipV="false">
              <a:off x="0" y="0"/>
              <a:ext cx="3823156" cy="11042362"/>
            </a:xfrm>
            <a:prstGeom prst="rect">
              <a:avLst/>
            </a:prstGeom>
          </p:spPr>
        </p:pic>
      </p:grpSp>
      <p:grpSp>
        <p:nvGrpSpPr>
          <p:cNvPr name="Group 13" id="13"/>
          <p:cNvGrpSpPr/>
          <p:nvPr/>
        </p:nvGrpSpPr>
        <p:grpSpPr>
          <a:xfrm rot="0">
            <a:off x="0" y="1964313"/>
            <a:ext cx="5813240" cy="8322687"/>
            <a:chOff x="0" y="0"/>
            <a:chExt cx="7750986" cy="11096915"/>
          </a:xfrm>
        </p:grpSpPr>
        <p:pic>
          <p:nvPicPr>
            <p:cNvPr name="Picture 14" id="14"/>
            <p:cNvPicPr>
              <a:picLocks noChangeAspect="true"/>
            </p:cNvPicPr>
            <p:nvPr/>
          </p:nvPicPr>
          <p:blipFill>
            <a:blip r:embed="rId4"/>
            <a:srcRect l="458" t="25593" r="34332" b="12206"/>
            <a:stretch>
              <a:fillRect/>
            </a:stretch>
          </p:blipFill>
          <p:spPr>
            <a:xfrm flipH="false" flipV="false">
              <a:off x="0" y="0"/>
              <a:ext cx="7750986" cy="11096915"/>
            </a:xfrm>
            <a:prstGeom prst="rect">
              <a:avLst/>
            </a:prstGeom>
          </p:spPr>
        </p:pic>
      </p:grpSp>
      <p:sp>
        <p:nvSpPr>
          <p:cNvPr name="TextBox 15" id="15"/>
          <p:cNvSpPr txBox="true"/>
          <p:nvPr/>
        </p:nvSpPr>
        <p:spPr>
          <a:xfrm rot="0">
            <a:off x="11014887" y="2482508"/>
            <a:ext cx="4528927"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Thank You !</a:t>
            </a:r>
          </a:p>
        </p:txBody>
      </p:sp>
      <p:sp>
        <p:nvSpPr>
          <p:cNvPr name="Freeform 16" id="16"/>
          <p:cNvSpPr/>
          <p:nvPr/>
        </p:nvSpPr>
        <p:spPr>
          <a:xfrm flipH="false" flipV="false" rot="-4209738">
            <a:off x="12325653" y="2290391"/>
            <a:ext cx="545920" cy="715960"/>
          </a:xfrm>
          <a:custGeom>
            <a:avLst/>
            <a:gdLst/>
            <a:ahLst/>
            <a:cxnLst/>
            <a:rect r="r" b="b" t="t" l="l"/>
            <a:pathLst>
              <a:path h="715960" w="545920">
                <a:moveTo>
                  <a:pt x="0" y="0"/>
                </a:moveTo>
                <a:lnTo>
                  <a:pt x="545920" y="0"/>
                </a:lnTo>
                <a:lnTo>
                  <a:pt x="545920" y="715961"/>
                </a:lnTo>
                <a:lnTo>
                  <a:pt x="0" y="715961"/>
                </a:lnTo>
                <a:lnTo>
                  <a:pt x="0" y="0"/>
                </a:lnTo>
                <a:close/>
              </a:path>
            </a:pathLst>
          </a:custGeom>
          <a:blipFill>
            <a:blip r:embed="rId5"/>
            <a:stretch>
              <a:fillRect l="0" t="0" r="0" b="0"/>
            </a:stretch>
          </a:blipFill>
        </p:spPr>
      </p:sp>
      <p:sp>
        <p:nvSpPr>
          <p:cNvPr name="TextBox 17" id="17"/>
          <p:cNvSpPr txBox="true"/>
          <p:nvPr/>
        </p:nvSpPr>
        <p:spPr>
          <a:xfrm rot="0">
            <a:off x="11014887" y="3998512"/>
            <a:ext cx="5338985" cy="5840095"/>
          </a:xfrm>
          <a:prstGeom prst="rect">
            <a:avLst/>
          </a:prstGeom>
        </p:spPr>
        <p:txBody>
          <a:bodyPr anchor="t" rtlCol="false" tIns="0" lIns="0" bIns="0" rIns="0">
            <a:spAutoFit/>
          </a:bodyPr>
          <a:lstStyle/>
          <a:p>
            <a:pPr>
              <a:lnSpc>
                <a:spcPts val="3079"/>
              </a:lnSpc>
              <a:spcBef>
                <a:spcPct val="0"/>
              </a:spcBef>
            </a:pPr>
            <a:r>
              <a:rPr lang="en-US" sz="2199">
                <a:solidFill>
                  <a:srgbClr val="1F2020"/>
                </a:solidFill>
                <a:latin typeface="Open Sans"/>
              </a:rPr>
              <a:t>Our project on "Plant Disease Classification Using Deep Learning" has successfully developed a robust Convolutional Neural Network (CNN) model and a user-friendly interface for real-time disease diagnosis in agriculture. Through innovative solutions and collaborative efforts, we have addressed challenges and demonstrated the potential of technology to revolutionize disease management. Future endeavors will focus on optimization and expansion to further enhance the system's effectiveness in agricultural practices.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9029700" y="1028700"/>
            <a:ext cx="8229600" cy="8229600"/>
            <a:chOff x="0" y="0"/>
            <a:chExt cx="10972800" cy="10972800"/>
          </a:xfrm>
        </p:grpSpPr>
        <p:pic>
          <p:nvPicPr>
            <p:cNvPr name="Picture 12" id="12"/>
            <p:cNvPicPr>
              <a:picLocks noChangeAspect="true"/>
            </p:cNvPicPr>
            <p:nvPr/>
          </p:nvPicPr>
          <p:blipFill>
            <a:blip r:embed="rId4"/>
            <a:srcRect l="25449" t="0" r="7883" b="0"/>
            <a:stretch>
              <a:fillRect/>
            </a:stretch>
          </p:blipFill>
          <p:spPr>
            <a:xfrm flipH="false" flipV="false">
              <a:off x="0" y="0"/>
              <a:ext cx="10972800" cy="10972800"/>
            </a:xfrm>
            <a:prstGeom prst="rect">
              <a:avLst/>
            </a:prstGeom>
          </p:spPr>
        </p:pic>
      </p:grpSp>
      <p:sp>
        <p:nvSpPr>
          <p:cNvPr name="TextBox 13" id="13"/>
          <p:cNvSpPr txBox="true"/>
          <p:nvPr/>
        </p:nvSpPr>
        <p:spPr>
          <a:xfrm rot="0">
            <a:off x="1837230" y="2148613"/>
            <a:ext cx="6526712" cy="1460246"/>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Welcome To Our Project </a:t>
            </a:r>
          </a:p>
        </p:txBody>
      </p:sp>
      <p:sp>
        <p:nvSpPr>
          <p:cNvPr name="TextBox 14" id="14"/>
          <p:cNvSpPr txBox="true"/>
          <p:nvPr/>
        </p:nvSpPr>
        <p:spPr>
          <a:xfrm rot="0">
            <a:off x="1837230" y="4310099"/>
            <a:ext cx="5879666" cy="4105911"/>
          </a:xfrm>
          <a:prstGeom prst="rect">
            <a:avLst/>
          </a:prstGeom>
        </p:spPr>
        <p:txBody>
          <a:bodyPr anchor="t" rtlCol="false" tIns="0" lIns="0" bIns="0" rIns="0">
            <a:spAutoFit/>
          </a:bodyPr>
          <a:lstStyle/>
          <a:p>
            <a:pPr>
              <a:lnSpc>
                <a:spcPts val="3639"/>
              </a:lnSpc>
              <a:spcBef>
                <a:spcPct val="0"/>
              </a:spcBef>
            </a:pPr>
            <a:r>
              <a:rPr lang="en-US" sz="2599">
                <a:solidFill>
                  <a:srgbClr val="1F2020"/>
                </a:solidFill>
                <a:latin typeface="Open Sans"/>
              </a:rPr>
              <a:t> Plant diseases are a major concern in agriculture, affecting crop yield and food security. Early detection of these diseases is crucial for effective disease management. In this project, we developed a deep learning model using Convolutional Neural Networks (CNN) to detect plant leaf diseases based on images of the leaves. </a:t>
            </a:r>
          </a:p>
        </p:txBody>
      </p:sp>
      <p:sp>
        <p:nvSpPr>
          <p:cNvPr name="Freeform 15" id="15"/>
          <p:cNvSpPr/>
          <p:nvPr/>
        </p:nvSpPr>
        <p:spPr>
          <a:xfrm flipH="false" flipV="false" rot="-4209738">
            <a:off x="5432331" y="1956496"/>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6" id="6"/>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7" id="7"/>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8" id="8"/>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9" id="9"/>
          <p:cNvGrpSpPr/>
          <p:nvPr/>
        </p:nvGrpSpPr>
        <p:grpSpPr>
          <a:xfrm rot="0">
            <a:off x="0" y="0"/>
            <a:ext cx="9614583" cy="10287000"/>
            <a:chOff x="0" y="0"/>
            <a:chExt cx="12819444" cy="13716000"/>
          </a:xfrm>
        </p:grpSpPr>
        <p:pic>
          <p:nvPicPr>
            <p:cNvPr name="Picture 10" id="10"/>
            <p:cNvPicPr>
              <a:picLocks noChangeAspect="true"/>
            </p:cNvPicPr>
            <p:nvPr/>
          </p:nvPicPr>
          <p:blipFill>
            <a:blip r:embed="rId2"/>
            <a:srcRect l="18305" t="0" r="19366" b="0"/>
            <a:stretch>
              <a:fillRect/>
            </a:stretch>
          </p:blipFill>
          <p:spPr>
            <a:xfrm flipH="false" flipV="false">
              <a:off x="0" y="0"/>
              <a:ext cx="12819444" cy="13716000"/>
            </a:xfrm>
            <a:prstGeom prst="rect">
              <a:avLst/>
            </a:prstGeom>
          </p:spPr>
        </p:pic>
      </p:grpSp>
      <p:sp>
        <p:nvSpPr>
          <p:cNvPr name="TextBox 11" id="11"/>
          <p:cNvSpPr txBox="true"/>
          <p:nvPr/>
        </p:nvSpPr>
        <p:spPr>
          <a:xfrm rot="0">
            <a:off x="11100483" y="2285280"/>
            <a:ext cx="5433201" cy="696924"/>
          </a:xfrm>
          <a:prstGeom prst="rect">
            <a:avLst/>
          </a:prstGeom>
        </p:spPr>
        <p:txBody>
          <a:bodyPr anchor="t" rtlCol="false" tIns="0" lIns="0" bIns="0" rIns="0">
            <a:spAutoFit/>
          </a:bodyPr>
          <a:lstStyle/>
          <a:p>
            <a:pPr>
              <a:lnSpc>
                <a:spcPts val="5220"/>
              </a:lnSpc>
            </a:pPr>
            <a:r>
              <a:rPr lang="en-US" sz="4078">
                <a:solidFill>
                  <a:srgbClr val="30211C"/>
                </a:solidFill>
                <a:latin typeface="Poppins Bold"/>
              </a:rPr>
              <a:t>Dataset Overview</a:t>
            </a:r>
          </a:p>
        </p:txBody>
      </p:sp>
      <p:sp>
        <p:nvSpPr>
          <p:cNvPr name="Freeform 12" id="12"/>
          <p:cNvSpPr/>
          <p:nvPr/>
        </p:nvSpPr>
        <p:spPr>
          <a:xfrm flipH="false" flipV="false" rot="-4209738">
            <a:off x="12411249" y="2093163"/>
            <a:ext cx="545920" cy="715960"/>
          </a:xfrm>
          <a:custGeom>
            <a:avLst/>
            <a:gdLst/>
            <a:ahLst/>
            <a:cxnLst/>
            <a:rect r="r" b="b" t="t" l="l"/>
            <a:pathLst>
              <a:path h="715960" w="545920">
                <a:moveTo>
                  <a:pt x="0" y="0"/>
                </a:moveTo>
                <a:lnTo>
                  <a:pt x="545919" y="0"/>
                </a:lnTo>
                <a:lnTo>
                  <a:pt x="545919" y="715961"/>
                </a:lnTo>
                <a:lnTo>
                  <a:pt x="0" y="715961"/>
                </a:lnTo>
                <a:lnTo>
                  <a:pt x="0" y="0"/>
                </a:lnTo>
                <a:close/>
              </a:path>
            </a:pathLst>
          </a:custGeom>
          <a:blipFill>
            <a:blip r:embed="rId3"/>
            <a:stretch>
              <a:fillRect l="0" t="0" r="0" b="0"/>
            </a:stretch>
          </a:blipFill>
        </p:spPr>
      </p:sp>
      <p:grpSp>
        <p:nvGrpSpPr>
          <p:cNvPr name="Group 13" id="13"/>
          <p:cNvGrpSpPr/>
          <p:nvPr/>
        </p:nvGrpSpPr>
        <p:grpSpPr>
          <a:xfrm rot="0">
            <a:off x="11100483" y="3846370"/>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12097604" y="4183595"/>
            <a:ext cx="4256269" cy="407670"/>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These are pictures of plants that are doing well without any sickness or bugs bothering them.</a:t>
            </a:r>
          </a:p>
        </p:txBody>
      </p:sp>
      <p:sp>
        <p:nvSpPr>
          <p:cNvPr name="TextBox 17" id="17"/>
          <p:cNvSpPr txBox="true"/>
          <p:nvPr/>
        </p:nvSpPr>
        <p:spPr>
          <a:xfrm rot="0">
            <a:off x="11191303" y="4022368"/>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18" id="18"/>
          <p:cNvSpPr txBox="true"/>
          <p:nvPr/>
        </p:nvSpPr>
        <p:spPr>
          <a:xfrm rot="0">
            <a:off x="12097604" y="3817795"/>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Healthy</a:t>
            </a:r>
          </a:p>
        </p:txBody>
      </p:sp>
      <p:grpSp>
        <p:nvGrpSpPr>
          <p:cNvPr name="Group 19" id="19"/>
          <p:cNvGrpSpPr/>
          <p:nvPr/>
        </p:nvGrpSpPr>
        <p:grpSpPr>
          <a:xfrm rot="0">
            <a:off x="11100483" y="5553630"/>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12097604" y="5890855"/>
            <a:ext cx="4256269" cy="617220"/>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This category shows plants that have a kind of white or grayish powdery stuff on them, usually caused by a fungal infection called powdery mildew.</a:t>
            </a:r>
          </a:p>
        </p:txBody>
      </p:sp>
      <p:sp>
        <p:nvSpPr>
          <p:cNvPr name="TextBox 23" id="23"/>
          <p:cNvSpPr txBox="true"/>
          <p:nvPr/>
        </p:nvSpPr>
        <p:spPr>
          <a:xfrm rot="0">
            <a:off x="11191303" y="5729627"/>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24" id="24"/>
          <p:cNvSpPr txBox="true"/>
          <p:nvPr/>
        </p:nvSpPr>
        <p:spPr>
          <a:xfrm rot="0">
            <a:off x="12097604" y="5525055"/>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Powdery</a:t>
            </a:r>
          </a:p>
        </p:txBody>
      </p:sp>
      <p:grpSp>
        <p:nvGrpSpPr>
          <p:cNvPr name="Group 25" id="25"/>
          <p:cNvGrpSpPr/>
          <p:nvPr/>
        </p:nvGrpSpPr>
        <p:grpSpPr>
          <a:xfrm rot="0">
            <a:off x="11100483" y="7260103"/>
            <a:ext cx="677751" cy="677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8" id="28"/>
          <p:cNvSpPr txBox="true"/>
          <p:nvPr/>
        </p:nvSpPr>
        <p:spPr>
          <a:xfrm rot="0">
            <a:off x="12097604" y="7597328"/>
            <a:ext cx="4256269" cy="617220"/>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These pictures are of plants with reddish-brown or orange spots on their leaves or stems, which is often a sign of another fungal disease known as rust.</a:t>
            </a:r>
          </a:p>
        </p:txBody>
      </p:sp>
      <p:sp>
        <p:nvSpPr>
          <p:cNvPr name="TextBox 29" id="29"/>
          <p:cNvSpPr txBox="true"/>
          <p:nvPr/>
        </p:nvSpPr>
        <p:spPr>
          <a:xfrm rot="0">
            <a:off x="11191303" y="7436101"/>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0" id="30"/>
          <p:cNvSpPr txBox="true"/>
          <p:nvPr/>
        </p:nvSpPr>
        <p:spPr>
          <a:xfrm rot="0">
            <a:off x="12097604" y="7231528"/>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Rust</a:t>
            </a:r>
          </a:p>
        </p:txBody>
      </p:sp>
      <p:sp>
        <p:nvSpPr>
          <p:cNvPr name="TextBox 31" id="31"/>
          <p:cNvSpPr txBox="true"/>
          <p:nvPr/>
        </p:nvSpPr>
        <p:spPr>
          <a:xfrm rot="0">
            <a:off x="9614583" y="8467725"/>
            <a:ext cx="8673417" cy="790575"/>
          </a:xfrm>
          <a:prstGeom prst="rect">
            <a:avLst/>
          </a:prstGeom>
        </p:spPr>
        <p:txBody>
          <a:bodyPr anchor="t" rtlCol="false" tIns="0" lIns="0" bIns="0" rIns="0">
            <a:spAutoFit/>
          </a:bodyPr>
          <a:lstStyle/>
          <a:p>
            <a:pPr algn="ctr">
              <a:lnSpc>
                <a:spcPts val="2100"/>
              </a:lnSpc>
              <a:spcBef>
                <a:spcPct val="0"/>
              </a:spcBef>
            </a:pPr>
            <a:r>
              <a:rPr lang="en-US" sz="1500">
                <a:solidFill>
                  <a:srgbClr val="537640"/>
                </a:solidFill>
                <a:latin typeface="Canva Sans"/>
              </a:rPr>
              <a:t>Overall, the dataset provides a diverse range of images representing different types and severity levels of plant diseases, as well as healthy plant samples. This diversity allows for robust training of machine learning models for plant disease classification and detection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9144000" y="1729702"/>
            <a:ext cx="9144000" cy="6827597"/>
            <a:chOff x="0" y="0"/>
            <a:chExt cx="12192000" cy="9103462"/>
          </a:xfrm>
        </p:grpSpPr>
        <p:pic>
          <p:nvPicPr>
            <p:cNvPr name="Picture 12" id="12"/>
            <p:cNvPicPr>
              <a:picLocks noChangeAspect="true"/>
            </p:cNvPicPr>
            <p:nvPr/>
          </p:nvPicPr>
          <p:blipFill>
            <a:blip r:embed="rId4"/>
            <a:srcRect l="5357" t="0" r="5357" b="0"/>
            <a:stretch>
              <a:fillRect/>
            </a:stretch>
          </p:blipFill>
          <p:spPr>
            <a:xfrm flipH="false" flipV="false">
              <a:off x="0" y="0"/>
              <a:ext cx="12192000" cy="9103462"/>
            </a:xfrm>
            <a:prstGeom prst="rect">
              <a:avLst/>
            </a:prstGeom>
          </p:spPr>
        </p:pic>
      </p:grpSp>
      <p:sp>
        <p:nvSpPr>
          <p:cNvPr name="TextBox 13" id="13"/>
          <p:cNvSpPr txBox="true"/>
          <p:nvPr/>
        </p:nvSpPr>
        <p:spPr>
          <a:xfrm rot="0">
            <a:off x="2017982" y="2741887"/>
            <a:ext cx="4528927"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Background</a:t>
            </a:r>
          </a:p>
        </p:txBody>
      </p:sp>
      <p:sp>
        <p:nvSpPr>
          <p:cNvPr name="Freeform 14" id="14"/>
          <p:cNvSpPr/>
          <p:nvPr/>
        </p:nvSpPr>
        <p:spPr>
          <a:xfrm flipH="false" flipV="false" rot="-4209738">
            <a:off x="3328748" y="2549770"/>
            <a:ext cx="545920" cy="715960"/>
          </a:xfrm>
          <a:custGeom>
            <a:avLst/>
            <a:gdLst/>
            <a:ahLst/>
            <a:cxnLst/>
            <a:rect r="r" b="b" t="t" l="l"/>
            <a:pathLst>
              <a:path h="715960" w="545920">
                <a:moveTo>
                  <a:pt x="0" y="0"/>
                </a:moveTo>
                <a:lnTo>
                  <a:pt x="545920" y="0"/>
                </a:lnTo>
                <a:lnTo>
                  <a:pt x="545920" y="715961"/>
                </a:lnTo>
                <a:lnTo>
                  <a:pt x="0" y="715961"/>
                </a:lnTo>
                <a:lnTo>
                  <a:pt x="0" y="0"/>
                </a:lnTo>
                <a:close/>
              </a:path>
            </a:pathLst>
          </a:custGeom>
          <a:blipFill>
            <a:blip r:embed="rId5"/>
            <a:stretch>
              <a:fillRect l="0" t="0" r="0" b="0"/>
            </a:stretch>
          </a:blipFill>
        </p:spPr>
      </p:sp>
      <p:sp>
        <p:nvSpPr>
          <p:cNvPr name="TextBox 15" id="15"/>
          <p:cNvSpPr txBox="true"/>
          <p:nvPr/>
        </p:nvSpPr>
        <p:spPr>
          <a:xfrm rot="0">
            <a:off x="2017982" y="4368124"/>
            <a:ext cx="5338985" cy="5449570"/>
          </a:xfrm>
          <a:prstGeom prst="rect">
            <a:avLst/>
          </a:prstGeom>
        </p:spPr>
        <p:txBody>
          <a:bodyPr anchor="t" rtlCol="false" tIns="0" lIns="0" bIns="0" rIns="0">
            <a:spAutoFit/>
          </a:bodyPr>
          <a:lstStyle/>
          <a:p>
            <a:pPr>
              <a:lnSpc>
                <a:spcPts val="3079"/>
              </a:lnSpc>
              <a:spcBef>
                <a:spcPct val="0"/>
              </a:spcBef>
            </a:pPr>
            <a:r>
              <a:rPr lang="en-US" sz="2199">
                <a:solidFill>
                  <a:srgbClr val="1F2020"/>
                </a:solidFill>
                <a:latin typeface="Open Sans"/>
              </a:rPr>
              <a:t>This section provides an overview of existing research on plant disease detection methods. It contrasts traditional approaches, relying on visual inspection and manual diagnosis, with modern techniques such as deep learning, particularly Convolutional Neural Networks (CNNs), which automate the detection process. The slide discusses the advantages of deep learning methods over traditional ones and acknowledges challenges such as limited data availability and variability in image quality.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851084" y="3164558"/>
            <a:ext cx="3464555" cy="5288022"/>
            <a:chOff x="0" y="0"/>
            <a:chExt cx="812800" cy="1240594"/>
          </a:xfrm>
        </p:grpSpPr>
        <p:sp>
          <p:nvSpPr>
            <p:cNvPr name="Freeform 12" id="12"/>
            <p:cNvSpPr/>
            <p:nvPr/>
          </p:nvSpPr>
          <p:spPr>
            <a:xfrm flipH="false" flipV="false" rot="0">
              <a:off x="0" y="0"/>
              <a:ext cx="812800" cy="1240594"/>
            </a:xfrm>
            <a:custGeom>
              <a:avLst/>
              <a:gdLst/>
              <a:ahLst/>
              <a:cxnLst/>
              <a:rect r="r" b="b" t="t" l="l"/>
              <a:pathLst>
                <a:path h="1240594" w="812800">
                  <a:moveTo>
                    <a:pt x="0" y="0"/>
                  </a:moveTo>
                  <a:lnTo>
                    <a:pt x="812800" y="0"/>
                  </a:lnTo>
                  <a:lnTo>
                    <a:pt x="812800" y="1240594"/>
                  </a:lnTo>
                  <a:lnTo>
                    <a:pt x="0" y="1240594"/>
                  </a:lnTo>
                  <a:close/>
                </a:path>
              </a:pathLst>
            </a:custGeom>
            <a:solidFill>
              <a:srgbClr val="55833D"/>
            </a:solidFill>
          </p:spPr>
        </p:sp>
        <p:sp>
          <p:nvSpPr>
            <p:cNvPr name="TextBox 13" id="13"/>
            <p:cNvSpPr txBox="true"/>
            <p:nvPr/>
          </p:nvSpPr>
          <p:spPr>
            <a:xfrm>
              <a:off x="0" y="-38100"/>
              <a:ext cx="812800" cy="127869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216661" y="3501559"/>
            <a:ext cx="2733403" cy="2733403"/>
            <a:chOff x="0" y="0"/>
            <a:chExt cx="3644537" cy="3644537"/>
          </a:xfrm>
        </p:grpSpPr>
        <p:pic>
          <p:nvPicPr>
            <p:cNvPr name="Picture 15" id="15"/>
            <p:cNvPicPr>
              <a:picLocks noChangeAspect="true"/>
            </p:cNvPicPr>
            <p:nvPr/>
          </p:nvPicPr>
          <p:blipFill>
            <a:blip r:embed="rId4"/>
            <a:srcRect l="16687" t="0" r="16687" b="0"/>
            <a:stretch>
              <a:fillRect/>
            </a:stretch>
          </p:blipFill>
          <p:spPr>
            <a:xfrm flipH="false" flipV="false">
              <a:off x="0" y="0"/>
              <a:ext cx="3644537" cy="3644537"/>
            </a:xfrm>
            <a:prstGeom prst="rect">
              <a:avLst/>
            </a:prstGeom>
          </p:spPr>
        </p:pic>
      </p:grpSp>
      <p:sp>
        <p:nvSpPr>
          <p:cNvPr name="TextBox 16" id="16"/>
          <p:cNvSpPr txBox="true"/>
          <p:nvPr/>
        </p:nvSpPr>
        <p:spPr>
          <a:xfrm rot="0">
            <a:off x="2215602" y="6560659"/>
            <a:ext cx="2735520" cy="48831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rPr>
              <a:t>Data Collection and Data Preprocessing</a:t>
            </a:r>
          </a:p>
        </p:txBody>
      </p:sp>
      <p:grpSp>
        <p:nvGrpSpPr>
          <p:cNvPr name="Group 17" id="17"/>
          <p:cNvGrpSpPr/>
          <p:nvPr/>
        </p:nvGrpSpPr>
        <p:grpSpPr>
          <a:xfrm rot="0">
            <a:off x="5558177" y="3164558"/>
            <a:ext cx="3464555" cy="5288022"/>
            <a:chOff x="0" y="0"/>
            <a:chExt cx="812800" cy="1240594"/>
          </a:xfrm>
        </p:grpSpPr>
        <p:sp>
          <p:nvSpPr>
            <p:cNvPr name="Freeform 18" id="18"/>
            <p:cNvSpPr/>
            <p:nvPr/>
          </p:nvSpPr>
          <p:spPr>
            <a:xfrm flipH="false" flipV="false" rot="0">
              <a:off x="0" y="0"/>
              <a:ext cx="812800" cy="1240594"/>
            </a:xfrm>
            <a:custGeom>
              <a:avLst/>
              <a:gdLst/>
              <a:ahLst/>
              <a:cxnLst/>
              <a:rect r="r" b="b" t="t" l="l"/>
              <a:pathLst>
                <a:path h="1240594" w="812800">
                  <a:moveTo>
                    <a:pt x="0" y="0"/>
                  </a:moveTo>
                  <a:lnTo>
                    <a:pt x="812800" y="0"/>
                  </a:lnTo>
                  <a:lnTo>
                    <a:pt x="812800" y="1240594"/>
                  </a:lnTo>
                  <a:lnTo>
                    <a:pt x="0" y="1240594"/>
                  </a:lnTo>
                  <a:close/>
                </a:path>
              </a:pathLst>
            </a:custGeom>
            <a:solidFill>
              <a:srgbClr val="55833D"/>
            </a:solidFill>
          </p:spPr>
        </p:sp>
        <p:sp>
          <p:nvSpPr>
            <p:cNvPr name="TextBox 19" id="19"/>
            <p:cNvSpPr txBox="true"/>
            <p:nvPr/>
          </p:nvSpPr>
          <p:spPr>
            <a:xfrm>
              <a:off x="0" y="-38100"/>
              <a:ext cx="812800" cy="1278694"/>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923753" y="3501559"/>
            <a:ext cx="2733403" cy="2733403"/>
            <a:chOff x="0" y="0"/>
            <a:chExt cx="3644537" cy="3644537"/>
          </a:xfrm>
        </p:grpSpPr>
        <p:pic>
          <p:nvPicPr>
            <p:cNvPr name="Picture 21" id="21"/>
            <p:cNvPicPr>
              <a:picLocks noChangeAspect="true"/>
            </p:cNvPicPr>
            <p:nvPr/>
          </p:nvPicPr>
          <p:blipFill>
            <a:blip r:embed="rId5"/>
            <a:srcRect l="14355" t="5521" r="11870" b="20705"/>
            <a:stretch>
              <a:fillRect/>
            </a:stretch>
          </p:blipFill>
          <p:spPr>
            <a:xfrm flipH="false" flipV="false">
              <a:off x="0" y="0"/>
              <a:ext cx="3644537" cy="3644537"/>
            </a:xfrm>
            <a:prstGeom prst="rect">
              <a:avLst/>
            </a:prstGeom>
          </p:spPr>
        </p:pic>
      </p:grpSp>
      <p:sp>
        <p:nvSpPr>
          <p:cNvPr name="TextBox 22" id="22"/>
          <p:cNvSpPr txBox="true"/>
          <p:nvPr/>
        </p:nvSpPr>
        <p:spPr>
          <a:xfrm rot="0">
            <a:off x="5922694" y="6560659"/>
            <a:ext cx="2735520" cy="48831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rPr>
              <a:t>Model Development and User Interface Design:</a:t>
            </a:r>
          </a:p>
        </p:txBody>
      </p:sp>
      <p:grpSp>
        <p:nvGrpSpPr>
          <p:cNvPr name="Group 23" id="23"/>
          <p:cNvGrpSpPr/>
          <p:nvPr/>
        </p:nvGrpSpPr>
        <p:grpSpPr>
          <a:xfrm rot="0">
            <a:off x="9265269" y="3164558"/>
            <a:ext cx="3464555" cy="5288022"/>
            <a:chOff x="0" y="0"/>
            <a:chExt cx="812800" cy="1240594"/>
          </a:xfrm>
        </p:grpSpPr>
        <p:sp>
          <p:nvSpPr>
            <p:cNvPr name="Freeform 24" id="24"/>
            <p:cNvSpPr/>
            <p:nvPr/>
          </p:nvSpPr>
          <p:spPr>
            <a:xfrm flipH="false" flipV="false" rot="0">
              <a:off x="0" y="0"/>
              <a:ext cx="812800" cy="1240594"/>
            </a:xfrm>
            <a:custGeom>
              <a:avLst/>
              <a:gdLst/>
              <a:ahLst/>
              <a:cxnLst/>
              <a:rect r="r" b="b" t="t" l="l"/>
              <a:pathLst>
                <a:path h="1240594" w="812800">
                  <a:moveTo>
                    <a:pt x="0" y="0"/>
                  </a:moveTo>
                  <a:lnTo>
                    <a:pt x="812800" y="0"/>
                  </a:lnTo>
                  <a:lnTo>
                    <a:pt x="812800" y="1240594"/>
                  </a:lnTo>
                  <a:lnTo>
                    <a:pt x="0" y="1240594"/>
                  </a:lnTo>
                  <a:close/>
                </a:path>
              </a:pathLst>
            </a:custGeom>
            <a:solidFill>
              <a:srgbClr val="55833D"/>
            </a:solidFill>
          </p:spPr>
        </p:sp>
        <p:sp>
          <p:nvSpPr>
            <p:cNvPr name="TextBox 25" id="25"/>
            <p:cNvSpPr txBox="true"/>
            <p:nvPr/>
          </p:nvSpPr>
          <p:spPr>
            <a:xfrm>
              <a:off x="0" y="-38100"/>
              <a:ext cx="812800" cy="1278694"/>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630845" y="3501559"/>
            <a:ext cx="2733403" cy="2733403"/>
            <a:chOff x="0" y="0"/>
            <a:chExt cx="3644537" cy="3644537"/>
          </a:xfrm>
        </p:grpSpPr>
        <p:pic>
          <p:nvPicPr>
            <p:cNvPr name="Picture 27" id="27"/>
            <p:cNvPicPr>
              <a:picLocks noChangeAspect="true"/>
            </p:cNvPicPr>
            <p:nvPr/>
          </p:nvPicPr>
          <p:blipFill>
            <a:blip r:embed="rId6"/>
            <a:srcRect l="29153" t="0" r="4221" b="0"/>
            <a:stretch>
              <a:fillRect/>
            </a:stretch>
          </p:blipFill>
          <p:spPr>
            <a:xfrm flipH="false" flipV="false">
              <a:off x="0" y="0"/>
              <a:ext cx="3644537" cy="3644537"/>
            </a:xfrm>
            <a:prstGeom prst="rect">
              <a:avLst/>
            </a:prstGeom>
          </p:spPr>
        </p:pic>
      </p:grpSp>
      <p:sp>
        <p:nvSpPr>
          <p:cNvPr name="TextBox 28" id="28"/>
          <p:cNvSpPr txBox="true"/>
          <p:nvPr/>
        </p:nvSpPr>
        <p:spPr>
          <a:xfrm rot="0">
            <a:off x="9629786" y="6560659"/>
            <a:ext cx="2735520"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rPr>
              <a:t>Integration &amp; Testing</a:t>
            </a:r>
          </a:p>
        </p:txBody>
      </p:sp>
      <p:grpSp>
        <p:nvGrpSpPr>
          <p:cNvPr name="Group 29" id="29"/>
          <p:cNvGrpSpPr/>
          <p:nvPr/>
        </p:nvGrpSpPr>
        <p:grpSpPr>
          <a:xfrm rot="0">
            <a:off x="12972361" y="3164558"/>
            <a:ext cx="3464555" cy="5288022"/>
            <a:chOff x="0" y="0"/>
            <a:chExt cx="812800" cy="1240594"/>
          </a:xfrm>
        </p:grpSpPr>
        <p:sp>
          <p:nvSpPr>
            <p:cNvPr name="Freeform 30" id="30"/>
            <p:cNvSpPr/>
            <p:nvPr/>
          </p:nvSpPr>
          <p:spPr>
            <a:xfrm flipH="false" flipV="false" rot="0">
              <a:off x="0" y="0"/>
              <a:ext cx="812800" cy="1240594"/>
            </a:xfrm>
            <a:custGeom>
              <a:avLst/>
              <a:gdLst/>
              <a:ahLst/>
              <a:cxnLst/>
              <a:rect r="r" b="b" t="t" l="l"/>
              <a:pathLst>
                <a:path h="1240594" w="812800">
                  <a:moveTo>
                    <a:pt x="0" y="0"/>
                  </a:moveTo>
                  <a:lnTo>
                    <a:pt x="812800" y="0"/>
                  </a:lnTo>
                  <a:lnTo>
                    <a:pt x="812800" y="1240594"/>
                  </a:lnTo>
                  <a:lnTo>
                    <a:pt x="0" y="1240594"/>
                  </a:lnTo>
                  <a:close/>
                </a:path>
              </a:pathLst>
            </a:custGeom>
            <a:solidFill>
              <a:srgbClr val="55833D"/>
            </a:solidFill>
          </p:spPr>
        </p:sp>
        <p:sp>
          <p:nvSpPr>
            <p:cNvPr name="TextBox 31" id="31"/>
            <p:cNvSpPr txBox="true"/>
            <p:nvPr/>
          </p:nvSpPr>
          <p:spPr>
            <a:xfrm>
              <a:off x="0" y="-38100"/>
              <a:ext cx="812800" cy="1278694"/>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3337937" y="3501559"/>
            <a:ext cx="2733403" cy="2733403"/>
            <a:chOff x="0" y="0"/>
            <a:chExt cx="3644537" cy="3644537"/>
          </a:xfrm>
        </p:grpSpPr>
        <p:pic>
          <p:nvPicPr>
            <p:cNvPr name="Picture 33" id="33"/>
            <p:cNvPicPr>
              <a:picLocks noChangeAspect="true"/>
            </p:cNvPicPr>
            <p:nvPr/>
          </p:nvPicPr>
          <p:blipFill>
            <a:blip r:embed="rId7"/>
            <a:srcRect l="0" t="16687" r="0" b="16687"/>
            <a:stretch>
              <a:fillRect/>
            </a:stretch>
          </p:blipFill>
          <p:spPr>
            <a:xfrm flipH="false" flipV="false">
              <a:off x="0" y="0"/>
              <a:ext cx="3644537" cy="3644537"/>
            </a:xfrm>
            <a:prstGeom prst="rect">
              <a:avLst/>
            </a:prstGeom>
          </p:spPr>
        </p:pic>
      </p:grpSp>
      <p:sp>
        <p:nvSpPr>
          <p:cNvPr name="TextBox 34" id="34"/>
          <p:cNvSpPr txBox="true"/>
          <p:nvPr/>
        </p:nvSpPr>
        <p:spPr>
          <a:xfrm rot="0">
            <a:off x="13336878" y="6560659"/>
            <a:ext cx="2735520"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Open Sans Bold"/>
              </a:rPr>
              <a:t>Deployment</a:t>
            </a:r>
          </a:p>
        </p:txBody>
      </p:sp>
      <p:sp>
        <p:nvSpPr>
          <p:cNvPr name="TextBox 35" id="35"/>
          <p:cNvSpPr txBox="true"/>
          <p:nvPr/>
        </p:nvSpPr>
        <p:spPr>
          <a:xfrm rot="0">
            <a:off x="5558177" y="1827057"/>
            <a:ext cx="7171647" cy="745871"/>
          </a:xfrm>
          <a:prstGeom prst="rect">
            <a:avLst/>
          </a:prstGeom>
        </p:spPr>
        <p:txBody>
          <a:bodyPr anchor="t" rtlCol="false" tIns="0" lIns="0" bIns="0" rIns="0">
            <a:spAutoFit/>
          </a:bodyPr>
          <a:lstStyle/>
          <a:p>
            <a:pPr algn="ctr">
              <a:lnSpc>
                <a:spcPts val="5632"/>
              </a:lnSpc>
            </a:pPr>
            <a:r>
              <a:rPr lang="en-US" sz="4400">
                <a:solidFill>
                  <a:srgbClr val="30211C"/>
                </a:solidFill>
                <a:latin typeface="Poppins Bold"/>
              </a:rPr>
              <a:t>Methodology</a:t>
            </a:r>
          </a:p>
        </p:txBody>
      </p:sp>
      <p:sp>
        <p:nvSpPr>
          <p:cNvPr name="Freeform 36" id="36"/>
          <p:cNvSpPr/>
          <p:nvPr/>
        </p:nvSpPr>
        <p:spPr>
          <a:xfrm flipH="false" flipV="false" rot="-4209738">
            <a:off x="8479772" y="1634940"/>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8"/>
            <a:stretch>
              <a:fillRect l="0" t="0" r="0" b="0"/>
            </a:stretch>
          </a:blipFill>
        </p:spPr>
      </p:sp>
      <p:sp>
        <p:nvSpPr>
          <p:cNvPr name="TextBox 37" id="37"/>
          <p:cNvSpPr txBox="true"/>
          <p:nvPr/>
        </p:nvSpPr>
        <p:spPr>
          <a:xfrm rot="0">
            <a:off x="9632331" y="7020399"/>
            <a:ext cx="2735520" cy="98361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a:rPr>
              <a:t>Integrating the model with the user interface and conducting rigorous testing to ensure accuracy and reliability.</a:t>
            </a:r>
          </a:p>
        </p:txBody>
      </p:sp>
      <p:sp>
        <p:nvSpPr>
          <p:cNvPr name="TextBox 38" id="38"/>
          <p:cNvSpPr txBox="true"/>
          <p:nvPr/>
        </p:nvSpPr>
        <p:spPr>
          <a:xfrm rot="0">
            <a:off x="1855497" y="7153420"/>
            <a:ext cx="3464555" cy="690880"/>
          </a:xfrm>
          <a:prstGeom prst="rect">
            <a:avLst/>
          </a:prstGeom>
        </p:spPr>
        <p:txBody>
          <a:bodyPr anchor="t" rtlCol="false" tIns="0" lIns="0" bIns="0" rIns="0">
            <a:spAutoFit/>
          </a:bodyPr>
          <a:lstStyle/>
          <a:p>
            <a:pPr algn="ctr">
              <a:lnSpc>
                <a:spcPts val="1820"/>
              </a:lnSpc>
              <a:spcBef>
                <a:spcPct val="0"/>
              </a:spcBef>
            </a:pPr>
            <a:r>
              <a:rPr lang="en-US" sz="1300">
                <a:solidFill>
                  <a:srgbClr val="FFFFFF"/>
                </a:solidFill>
                <a:latin typeface="Canva Sans"/>
              </a:rPr>
              <a:t>Gathering a diverse dataset of plant leaf images, including healthy and diseased samples.n.</a:t>
            </a:r>
          </a:p>
        </p:txBody>
      </p:sp>
      <p:sp>
        <p:nvSpPr>
          <p:cNvPr name="TextBox 39" id="39"/>
          <p:cNvSpPr txBox="true"/>
          <p:nvPr/>
        </p:nvSpPr>
        <p:spPr>
          <a:xfrm rot="0">
            <a:off x="5562589" y="7212804"/>
            <a:ext cx="3464555" cy="98361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a:rPr>
              <a:t>Designing and training a CNN architecture for disease classification, utilizing transfer learning for enhanced performance.</a:t>
            </a:r>
          </a:p>
        </p:txBody>
      </p:sp>
      <p:sp>
        <p:nvSpPr>
          <p:cNvPr name="TextBox 40" id="40"/>
          <p:cNvSpPr txBox="true"/>
          <p:nvPr/>
        </p:nvSpPr>
        <p:spPr>
          <a:xfrm rot="0">
            <a:off x="12977473" y="6882603"/>
            <a:ext cx="3464555" cy="7359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Canva Sans"/>
              </a:rPr>
              <a:t> Deploying the system for practical use in agriculture, with considerations for scalability and usability.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029583" y="1028700"/>
            <a:ext cx="5409906" cy="4114800"/>
            <a:chOff x="0" y="0"/>
            <a:chExt cx="7213208" cy="5486400"/>
          </a:xfrm>
        </p:grpSpPr>
        <p:pic>
          <p:nvPicPr>
            <p:cNvPr name="Picture 12" id="12"/>
            <p:cNvPicPr>
              <a:picLocks noChangeAspect="true"/>
            </p:cNvPicPr>
            <p:nvPr/>
          </p:nvPicPr>
          <p:blipFill>
            <a:blip r:embed="rId4"/>
            <a:srcRect l="6202" t="0" r="6202" b="0"/>
            <a:stretch>
              <a:fillRect/>
            </a:stretch>
          </p:blipFill>
          <p:spPr>
            <a:xfrm flipH="false" flipV="false">
              <a:off x="0" y="0"/>
              <a:ext cx="7213208" cy="5486400"/>
            </a:xfrm>
            <a:prstGeom prst="rect">
              <a:avLst/>
            </a:prstGeom>
          </p:spPr>
        </p:pic>
      </p:grpSp>
      <p:grpSp>
        <p:nvGrpSpPr>
          <p:cNvPr name="Group 13" id="13"/>
          <p:cNvGrpSpPr/>
          <p:nvPr/>
        </p:nvGrpSpPr>
        <p:grpSpPr>
          <a:xfrm rot="0">
            <a:off x="6439489" y="5143500"/>
            <a:ext cx="5409906" cy="4114800"/>
            <a:chOff x="0" y="0"/>
            <a:chExt cx="7213208" cy="5486400"/>
          </a:xfrm>
        </p:grpSpPr>
        <p:pic>
          <p:nvPicPr>
            <p:cNvPr name="Picture 14" id="14"/>
            <p:cNvPicPr>
              <a:picLocks noChangeAspect="true"/>
            </p:cNvPicPr>
            <p:nvPr/>
          </p:nvPicPr>
          <p:blipFill>
            <a:blip r:embed="rId5"/>
            <a:srcRect l="6202" t="0" r="6202" b="0"/>
            <a:stretch>
              <a:fillRect/>
            </a:stretch>
          </p:blipFill>
          <p:spPr>
            <a:xfrm flipH="false" flipV="false">
              <a:off x="0" y="0"/>
              <a:ext cx="7213208" cy="5486400"/>
            </a:xfrm>
            <a:prstGeom prst="rect">
              <a:avLst/>
            </a:prstGeom>
          </p:spPr>
        </p:pic>
      </p:grpSp>
      <p:grpSp>
        <p:nvGrpSpPr>
          <p:cNvPr name="Group 15" id="15"/>
          <p:cNvGrpSpPr/>
          <p:nvPr/>
        </p:nvGrpSpPr>
        <p:grpSpPr>
          <a:xfrm rot="0">
            <a:off x="11849394" y="1028700"/>
            <a:ext cx="5409906" cy="4114800"/>
            <a:chOff x="0" y="0"/>
            <a:chExt cx="7213208" cy="5486400"/>
          </a:xfrm>
        </p:grpSpPr>
        <p:pic>
          <p:nvPicPr>
            <p:cNvPr name="Picture 16" id="16"/>
            <p:cNvPicPr>
              <a:picLocks noChangeAspect="true"/>
            </p:cNvPicPr>
            <p:nvPr/>
          </p:nvPicPr>
          <p:blipFill>
            <a:blip r:embed="rId6"/>
            <a:srcRect l="697" t="0" r="697" b="0"/>
            <a:stretch>
              <a:fillRect/>
            </a:stretch>
          </p:blipFill>
          <p:spPr>
            <a:xfrm flipH="false" flipV="false">
              <a:off x="0" y="0"/>
              <a:ext cx="7213208" cy="5486400"/>
            </a:xfrm>
            <a:prstGeom prst="rect">
              <a:avLst/>
            </a:prstGeom>
          </p:spPr>
        </p:pic>
      </p:grpSp>
      <p:sp>
        <p:nvSpPr>
          <p:cNvPr name="TextBox 17" id="17"/>
          <p:cNvSpPr txBox="true"/>
          <p:nvPr/>
        </p:nvSpPr>
        <p:spPr>
          <a:xfrm rot="0">
            <a:off x="2098364" y="7041027"/>
            <a:ext cx="3274324" cy="1554480"/>
          </a:xfrm>
          <a:prstGeom prst="rect">
            <a:avLst/>
          </a:prstGeom>
        </p:spPr>
        <p:txBody>
          <a:bodyPr anchor="t" rtlCol="false" tIns="0" lIns="0" bIns="0" rIns="0">
            <a:spAutoFit/>
          </a:bodyPr>
          <a:lstStyle/>
          <a:p>
            <a:pPr algn="ctr">
              <a:lnSpc>
                <a:spcPts val="2519"/>
              </a:lnSpc>
              <a:spcBef>
                <a:spcPct val="0"/>
              </a:spcBef>
            </a:pPr>
            <a:r>
              <a:rPr lang="en-US" sz="1799">
                <a:solidFill>
                  <a:srgbClr val="1F2020"/>
                </a:solidFill>
                <a:latin typeface="Open Sans"/>
              </a:rPr>
              <a:t>Highlights successful implementation of the CNN model, user interface development, and system integration.</a:t>
            </a:r>
          </a:p>
        </p:txBody>
      </p:sp>
      <p:sp>
        <p:nvSpPr>
          <p:cNvPr name="TextBox 18" id="18"/>
          <p:cNvSpPr txBox="true"/>
          <p:nvPr/>
        </p:nvSpPr>
        <p:spPr>
          <a:xfrm rot="0">
            <a:off x="2728527" y="5913266"/>
            <a:ext cx="2012018" cy="727710"/>
          </a:xfrm>
          <a:prstGeom prst="rect">
            <a:avLst/>
          </a:prstGeom>
        </p:spPr>
        <p:txBody>
          <a:bodyPr anchor="t" rtlCol="false" tIns="0" lIns="0" bIns="0" rIns="0">
            <a:spAutoFit/>
          </a:bodyPr>
          <a:lstStyle/>
          <a:p>
            <a:pPr algn="ctr">
              <a:lnSpc>
                <a:spcPts val="2939"/>
              </a:lnSpc>
              <a:spcBef>
                <a:spcPct val="0"/>
              </a:spcBef>
            </a:pPr>
            <a:r>
              <a:rPr lang="en-US" sz="2099">
                <a:solidFill>
                  <a:srgbClr val="537640"/>
                </a:solidFill>
                <a:latin typeface="Open Sans Bold"/>
              </a:rPr>
              <a:t>Discussion on Achievements</a:t>
            </a:r>
          </a:p>
        </p:txBody>
      </p:sp>
      <p:sp>
        <p:nvSpPr>
          <p:cNvPr name="TextBox 19" id="19"/>
          <p:cNvSpPr txBox="true"/>
          <p:nvPr/>
        </p:nvSpPr>
        <p:spPr>
          <a:xfrm rot="0">
            <a:off x="7506838" y="2517998"/>
            <a:ext cx="3274324" cy="1554480"/>
          </a:xfrm>
          <a:prstGeom prst="rect">
            <a:avLst/>
          </a:prstGeom>
        </p:spPr>
        <p:txBody>
          <a:bodyPr anchor="t" rtlCol="false" tIns="0" lIns="0" bIns="0" rIns="0">
            <a:spAutoFit/>
          </a:bodyPr>
          <a:lstStyle/>
          <a:p>
            <a:pPr algn="ctr">
              <a:lnSpc>
                <a:spcPts val="2519"/>
              </a:lnSpc>
              <a:spcBef>
                <a:spcPct val="0"/>
              </a:spcBef>
            </a:pPr>
            <a:r>
              <a:rPr lang="en-US" sz="1799">
                <a:solidFill>
                  <a:srgbClr val="1F2020"/>
                </a:solidFill>
                <a:latin typeface="Open Sans"/>
              </a:rPr>
              <a:t>Summarizes test case outcomes, including accuracy metrics, user interface functionality, and system integration.</a:t>
            </a:r>
          </a:p>
        </p:txBody>
      </p:sp>
      <p:sp>
        <p:nvSpPr>
          <p:cNvPr name="TextBox 20" id="20"/>
          <p:cNvSpPr txBox="true"/>
          <p:nvPr/>
        </p:nvSpPr>
        <p:spPr>
          <a:xfrm rot="0">
            <a:off x="7822856" y="1463228"/>
            <a:ext cx="2643171" cy="727710"/>
          </a:xfrm>
          <a:prstGeom prst="rect">
            <a:avLst/>
          </a:prstGeom>
        </p:spPr>
        <p:txBody>
          <a:bodyPr anchor="t" rtlCol="false" tIns="0" lIns="0" bIns="0" rIns="0">
            <a:spAutoFit/>
          </a:bodyPr>
          <a:lstStyle/>
          <a:p>
            <a:pPr algn="ctr">
              <a:lnSpc>
                <a:spcPts val="2939"/>
              </a:lnSpc>
              <a:spcBef>
                <a:spcPct val="0"/>
              </a:spcBef>
            </a:pPr>
            <a:r>
              <a:rPr lang="en-US" sz="2099">
                <a:solidFill>
                  <a:srgbClr val="537640"/>
                </a:solidFill>
                <a:latin typeface="Open Sans Bold"/>
              </a:rPr>
              <a:t>Test Cases/Test Results Summary</a:t>
            </a:r>
          </a:p>
        </p:txBody>
      </p:sp>
      <p:sp>
        <p:nvSpPr>
          <p:cNvPr name="TextBox 21" id="21"/>
          <p:cNvSpPr txBox="true"/>
          <p:nvPr/>
        </p:nvSpPr>
        <p:spPr>
          <a:xfrm rot="0">
            <a:off x="13360839" y="7288677"/>
            <a:ext cx="3274324" cy="1554480"/>
          </a:xfrm>
          <a:prstGeom prst="rect">
            <a:avLst/>
          </a:prstGeom>
        </p:spPr>
        <p:txBody>
          <a:bodyPr anchor="t" rtlCol="false" tIns="0" lIns="0" bIns="0" rIns="0">
            <a:spAutoFit/>
          </a:bodyPr>
          <a:lstStyle/>
          <a:p>
            <a:pPr algn="ctr">
              <a:lnSpc>
                <a:spcPts val="2519"/>
              </a:lnSpc>
              <a:spcBef>
                <a:spcPct val="0"/>
              </a:spcBef>
            </a:pPr>
            <a:r>
              <a:rPr lang="en-US" sz="1799">
                <a:solidFill>
                  <a:srgbClr val="1F2020"/>
                </a:solidFill>
                <a:latin typeface="Open Sans"/>
              </a:rPr>
              <a:t>Discusses challenges encountered during the project and the solutions implemented to address them.</a:t>
            </a:r>
          </a:p>
        </p:txBody>
      </p:sp>
      <p:sp>
        <p:nvSpPr>
          <p:cNvPr name="TextBox 22" id="22"/>
          <p:cNvSpPr txBox="true"/>
          <p:nvPr/>
        </p:nvSpPr>
        <p:spPr>
          <a:xfrm rot="0">
            <a:off x="13548338" y="5789441"/>
            <a:ext cx="2899325" cy="1099185"/>
          </a:xfrm>
          <a:prstGeom prst="rect">
            <a:avLst/>
          </a:prstGeom>
        </p:spPr>
        <p:txBody>
          <a:bodyPr anchor="t" rtlCol="false" tIns="0" lIns="0" bIns="0" rIns="0">
            <a:spAutoFit/>
          </a:bodyPr>
          <a:lstStyle/>
          <a:p>
            <a:pPr algn="ctr">
              <a:lnSpc>
                <a:spcPts val="2939"/>
              </a:lnSpc>
              <a:spcBef>
                <a:spcPct val="0"/>
              </a:spcBef>
            </a:pPr>
            <a:r>
              <a:rPr lang="en-US" sz="2099">
                <a:solidFill>
                  <a:srgbClr val="537640"/>
                </a:solidFill>
                <a:latin typeface="Open Sans Bold"/>
              </a:rPr>
              <a:t>Findings and Rectifications Suggested/Applied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0494997" y="1028700"/>
            <a:ext cx="6764303" cy="2251265"/>
            <a:chOff x="0" y="0"/>
            <a:chExt cx="9019070" cy="3001687"/>
          </a:xfrm>
        </p:grpSpPr>
        <p:pic>
          <p:nvPicPr>
            <p:cNvPr name="Picture 12" id="12"/>
            <p:cNvPicPr>
              <a:picLocks noChangeAspect="true"/>
            </p:cNvPicPr>
            <p:nvPr/>
          </p:nvPicPr>
          <p:blipFill>
            <a:blip r:embed="rId4"/>
            <a:srcRect l="0" t="9293" r="0" b="68532"/>
            <a:stretch>
              <a:fillRect/>
            </a:stretch>
          </p:blipFill>
          <p:spPr>
            <a:xfrm flipH="false" flipV="false">
              <a:off x="0" y="0"/>
              <a:ext cx="9019070" cy="3001687"/>
            </a:xfrm>
            <a:prstGeom prst="rect">
              <a:avLst/>
            </a:prstGeom>
          </p:spPr>
        </p:pic>
      </p:grpSp>
      <p:grpSp>
        <p:nvGrpSpPr>
          <p:cNvPr name="Group 13" id="13"/>
          <p:cNvGrpSpPr/>
          <p:nvPr/>
        </p:nvGrpSpPr>
        <p:grpSpPr>
          <a:xfrm rot="0">
            <a:off x="10494997" y="3459403"/>
            <a:ext cx="6827597" cy="6827597"/>
            <a:chOff x="0" y="0"/>
            <a:chExt cx="9103462" cy="9103462"/>
          </a:xfrm>
        </p:grpSpPr>
        <p:pic>
          <p:nvPicPr>
            <p:cNvPr name="Picture 14" id="14"/>
            <p:cNvPicPr>
              <a:picLocks noChangeAspect="true"/>
            </p:cNvPicPr>
            <p:nvPr/>
          </p:nvPicPr>
          <p:blipFill>
            <a:blip r:embed="rId4"/>
            <a:srcRect l="0" t="33256" r="0" b="118"/>
            <a:stretch>
              <a:fillRect/>
            </a:stretch>
          </p:blipFill>
          <p:spPr>
            <a:xfrm flipH="false" flipV="false">
              <a:off x="0" y="0"/>
              <a:ext cx="9103462" cy="9103462"/>
            </a:xfrm>
            <a:prstGeom prst="rect">
              <a:avLst/>
            </a:prstGeom>
          </p:spPr>
        </p:pic>
      </p:grpSp>
      <p:sp>
        <p:nvSpPr>
          <p:cNvPr name="TextBox 15" id="15"/>
          <p:cNvSpPr txBox="true"/>
          <p:nvPr/>
        </p:nvSpPr>
        <p:spPr>
          <a:xfrm rot="0">
            <a:off x="1952108" y="2281058"/>
            <a:ext cx="4939819"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Model Building</a:t>
            </a:r>
          </a:p>
        </p:txBody>
      </p:sp>
      <p:sp>
        <p:nvSpPr>
          <p:cNvPr name="Freeform 16" id="16"/>
          <p:cNvSpPr/>
          <p:nvPr/>
        </p:nvSpPr>
        <p:spPr>
          <a:xfrm flipH="false" flipV="false" rot="-4209738">
            <a:off x="3262874" y="2088941"/>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5"/>
            <a:stretch>
              <a:fillRect l="0" t="0" r="0" b="0"/>
            </a:stretch>
          </a:blipFill>
        </p:spPr>
      </p:sp>
      <p:grpSp>
        <p:nvGrpSpPr>
          <p:cNvPr name="Group 17" id="17"/>
          <p:cNvGrpSpPr/>
          <p:nvPr/>
        </p:nvGrpSpPr>
        <p:grpSpPr>
          <a:xfrm rot="0">
            <a:off x="1952108" y="3876025"/>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2949229" y="4213250"/>
            <a:ext cx="2012018" cy="16649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In our project, we constructed a convolutional neural network (CNN) model using TensorFlow and Keras to effectively classify plant diseases based on input images.</a:t>
            </a:r>
          </a:p>
          <a:p>
            <a:pPr>
              <a:lnSpc>
                <a:spcPts val="1680"/>
              </a:lnSpc>
              <a:spcBef>
                <a:spcPct val="0"/>
              </a:spcBef>
            </a:pPr>
          </a:p>
        </p:txBody>
      </p:sp>
      <p:sp>
        <p:nvSpPr>
          <p:cNvPr name="TextBox 21" id="21"/>
          <p:cNvSpPr txBox="true"/>
          <p:nvPr/>
        </p:nvSpPr>
        <p:spPr>
          <a:xfrm rot="0">
            <a:off x="2042928"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22" id="22"/>
          <p:cNvSpPr txBox="true"/>
          <p:nvPr/>
        </p:nvSpPr>
        <p:spPr>
          <a:xfrm rot="0">
            <a:off x="2949229"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Introduction</a:t>
            </a:r>
          </a:p>
        </p:txBody>
      </p:sp>
      <p:grpSp>
        <p:nvGrpSpPr>
          <p:cNvPr name="Group 23" id="23"/>
          <p:cNvGrpSpPr/>
          <p:nvPr/>
        </p:nvGrpSpPr>
        <p:grpSpPr>
          <a:xfrm rot="0">
            <a:off x="5894806" y="3876025"/>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891927" y="4213250"/>
            <a:ext cx="2439654" cy="20840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primary aim was to design a CNN architecture capable of discerning critical features from the input images, facilitating accurate disease classification. Additionally, we sought to fine-tune the model's hyperparameters to enhance its performance.</a:t>
            </a:r>
          </a:p>
          <a:p>
            <a:pPr>
              <a:lnSpc>
                <a:spcPts val="1680"/>
              </a:lnSpc>
              <a:spcBef>
                <a:spcPct val="0"/>
              </a:spcBef>
            </a:pPr>
          </a:p>
        </p:txBody>
      </p:sp>
      <p:sp>
        <p:nvSpPr>
          <p:cNvPr name="TextBox 27" id="27"/>
          <p:cNvSpPr txBox="true"/>
          <p:nvPr/>
        </p:nvSpPr>
        <p:spPr>
          <a:xfrm rot="0">
            <a:off x="5985626"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28" id="28"/>
          <p:cNvSpPr txBox="true"/>
          <p:nvPr/>
        </p:nvSpPr>
        <p:spPr>
          <a:xfrm rot="0">
            <a:off x="6891927"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Objectives</a:t>
            </a:r>
          </a:p>
        </p:txBody>
      </p:sp>
      <p:grpSp>
        <p:nvGrpSpPr>
          <p:cNvPr name="Group 29" id="29"/>
          <p:cNvGrpSpPr/>
          <p:nvPr/>
        </p:nvGrpSpPr>
        <p:grpSpPr>
          <a:xfrm rot="0">
            <a:off x="1952108" y="6329751"/>
            <a:ext cx="677751" cy="6777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2949229" y="6666976"/>
            <a:ext cx="2012018" cy="29222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To achieve our objectives, we meticulously designed the CNN architecture, incorporating essential components such as convolutional and pooling layers. These layers played a pivotal role in extracting meaningful features from the input images and subsequently classifying them into distinct disease categories.</a:t>
            </a:r>
          </a:p>
          <a:p>
            <a:pPr>
              <a:lnSpc>
                <a:spcPts val="1680"/>
              </a:lnSpc>
              <a:spcBef>
                <a:spcPct val="0"/>
              </a:spcBef>
            </a:pPr>
          </a:p>
        </p:txBody>
      </p:sp>
      <p:sp>
        <p:nvSpPr>
          <p:cNvPr name="TextBox 33" id="33"/>
          <p:cNvSpPr txBox="true"/>
          <p:nvPr/>
        </p:nvSpPr>
        <p:spPr>
          <a:xfrm rot="0">
            <a:off x="2042928"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4" id="34"/>
          <p:cNvSpPr txBox="true"/>
          <p:nvPr/>
        </p:nvSpPr>
        <p:spPr>
          <a:xfrm rot="0">
            <a:off x="2949229"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Methodology</a:t>
            </a:r>
          </a:p>
        </p:txBody>
      </p:sp>
      <p:grpSp>
        <p:nvGrpSpPr>
          <p:cNvPr name="Group 35" id="35"/>
          <p:cNvGrpSpPr/>
          <p:nvPr/>
        </p:nvGrpSpPr>
        <p:grpSpPr>
          <a:xfrm rot="0">
            <a:off x="5894806" y="6329751"/>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6891927" y="6666976"/>
            <a:ext cx="2012018" cy="29222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Through rigorous experimentation and optimization, we successfully developed a CNN model that exhibited commendable accuracy in the classification of plant diseases. Our model demonstrated robust performance across various datasets, highlighting its effectiveness in real-world scenarios.</a:t>
            </a:r>
          </a:p>
          <a:p>
            <a:pPr>
              <a:lnSpc>
                <a:spcPts val="1680"/>
              </a:lnSpc>
              <a:spcBef>
                <a:spcPct val="0"/>
              </a:spcBef>
            </a:pPr>
          </a:p>
        </p:txBody>
      </p:sp>
      <p:sp>
        <p:nvSpPr>
          <p:cNvPr name="TextBox 39" id="39"/>
          <p:cNvSpPr txBox="true"/>
          <p:nvPr/>
        </p:nvSpPr>
        <p:spPr>
          <a:xfrm rot="0">
            <a:off x="5985626"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40" id="40"/>
          <p:cNvSpPr txBox="true"/>
          <p:nvPr/>
        </p:nvSpPr>
        <p:spPr>
          <a:xfrm rot="0">
            <a:off x="6891927"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94997" y="1028700"/>
            <a:ext cx="6764303" cy="2251265"/>
            <a:chOff x="0" y="0"/>
            <a:chExt cx="9019070" cy="3001687"/>
          </a:xfrm>
        </p:grpSpPr>
        <p:pic>
          <p:nvPicPr>
            <p:cNvPr name="Picture 7" id="7"/>
            <p:cNvPicPr>
              <a:picLocks noChangeAspect="true"/>
            </p:cNvPicPr>
            <p:nvPr/>
          </p:nvPicPr>
          <p:blipFill>
            <a:blip r:embed="rId4"/>
            <a:srcRect l="0" t="9293" r="0" b="68532"/>
            <a:stretch>
              <a:fillRect/>
            </a:stretch>
          </p:blipFill>
          <p:spPr>
            <a:xfrm flipH="false" flipV="false">
              <a:off x="0" y="0"/>
              <a:ext cx="9019070" cy="3001687"/>
            </a:xfrm>
            <a:prstGeom prst="rect">
              <a:avLst/>
            </a:prstGeom>
          </p:spPr>
        </p:pic>
      </p:grpSp>
      <p:grpSp>
        <p:nvGrpSpPr>
          <p:cNvPr name="Group 8" id="8"/>
          <p:cNvGrpSpPr/>
          <p:nvPr/>
        </p:nvGrpSpPr>
        <p:grpSpPr>
          <a:xfrm rot="0">
            <a:off x="10494997" y="3459403"/>
            <a:ext cx="6827597" cy="6827597"/>
            <a:chOff x="0" y="0"/>
            <a:chExt cx="9103462" cy="9103462"/>
          </a:xfrm>
        </p:grpSpPr>
        <p:pic>
          <p:nvPicPr>
            <p:cNvPr name="Picture 9" id="9"/>
            <p:cNvPicPr>
              <a:picLocks noChangeAspect="true"/>
            </p:cNvPicPr>
            <p:nvPr/>
          </p:nvPicPr>
          <p:blipFill>
            <a:blip r:embed="rId5"/>
            <a:srcRect l="19512" t="0" r="19512" b="0"/>
            <a:stretch>
              <a:fillRect/>
            </a:stretch>
          </p:blipFill>
          <p:spPr>
            <a:xfrm flipH="false" flipV="false">
              <a:off x="0" y="0"/>
              <a:ext cx="9103462" cy="9103462"/>
            </a:xfrm>
            <a:prstGeom prst="rect">
              <a:avLst/>
            </a:prstGeom>
          </p:spPr>
        </p:pic>
      </p:grpSp>
      <p:sp>
        <p:nvSpPr>
          <p:cNvPr name="TextBox 10" id="10"/>
          <p:cNvSpPr txBox="true"/>
          <p:nvPr/>
        </p:nvSpPr>
        <p:spPr>
          <a:xfrm rot="0">
            <a:off x="1952108" y="2281058"/>
            <a:ext cx="4939819"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Model Training</a:t>
            </a:r>
          </a:p>
        </p:txBody>
      </p:sp>
      <p:sp>
        <p:nvSpPr>
          <p:cNvPr name="Freeform 11" id="11"/>
          <p:cNvSpPr/>
          <p:nvPr/>
        </p:nvSpPr>
        <p:spPr>
          <a:xfrm flipH="false" flipV="false" rot="-4209738">
            <a:off x="3262874" y="2088941"/>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6"/>
            <a:stretch>
              <a:fillRect l="0" t="0" r="0" b="0"/>
            </a:stretch>
          </a:blipFill>
        </p:spPr>
      </p:sp>
      <p:grpSp>
        <p:nvGrpSpPr>
          <p:cNvPr name="Group 12" id="12"/>
          <p:cNvGrpSpPr/>
          <p:nvPr/>
        </p:nvGrpSpPr>
        <p:grpSpPr>
          <a:xfrm rot="0">
            <a:off x="1952108" y="3876025"/>
            <a:ext cx="677751" cy="677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5894806" y="3876025"/>
            <a:ext cx="677751" cy="677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1952108" y="6329751"/>
            <a:ext cx="677751" cy="6777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21" id="21"/>
          <p:cNvGrpSpPr/>
          <p:nvPr/>
        </p:nvGrpSpPr>
        <p:grpSpPr>
          <a:xfrm rot="0">
            <a:off x="5894806" y="6329751"/>
            <a:ext cx="677751" cy="6777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25" id="25"/>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26" id="26"/>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27" id="27"/>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28" id="28"/>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sp>
        <p:nvSpPr>
          <p:cNvPr name="TextBox 29" id="29"/>
          <p:cNvSpPr txBox="true"/>
          <p:nvPr/>
        </p:nvSpPr>
        <p:spPr>
          <a:xfrm rot="0">
            <a:off x="2949229" y="4213250"/>
            <a:ext cx="2012018" cy="16649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team undertook the crucial task of model training using TensorFlow and Keras to construct a convolutional neural network (CNN) tailored for plant disease detection.</a:t>
            </a:r>
          </a:p>
          <a:p>
            <a:pPr>
              <a:lnSpc>
                <a:spcPts val="1680"/>
              </a:lnSpc>
              <a:spcBef>
                <a:spcPct val="0"/>
              </a:spcBef>
            </a:pPr>
          </a:p>
        </p:txBody>
      </p:sp>
      <p:sp>
        <p:nvSpPr>
          <p:cNvPr name="TextBox 30" id="30"/>
          <p:cNvSpPr txBox="true"/>
          <p:nvPr/>
        </p:nvSpPr>
        <p:spPr>
          <a:xfrm rot="0">
            <a:off x="2042928"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31" id="31"/>
          <p:cNvSpPr txBox="true"/>
          <p:nvPr/>
        </p:nvSpPr>
        <p:spPr>
          <a:xfrm rot="0">
            <a:off x="2949229"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Introduction</a:t>
            </a:r>
          </a:p>
        </p:txBody>
      </p:sp>
      <p:sp>
        <p:nvSpPr>
          <p:cNvPr name="TextBox 32" id="32"/>
          <p:cNvSpPr txBox="true"/>
          <p:nvPr/>
        </p:nvSpPr>
        <p:spPr>
          <a:xfrm rot="0">
            <a:off x="6891927" y="4213250"/>
            <a:ext cx="2012018" cy="187452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primary objectives included preprocessing the dataset, splitting it into training and validation subsets, and selecting optimal CNN architectures and hyperparameters.</a:t>
            </a:r>
          </a:p>
          <a:p>
            <a:pPr>
              <a:lnSpc>
                <a:spcPts val="1680"/>
              </a:lnSpc>
            </a:pPr>
          </a:p>
          <a:p>
            <a:pPr>
              <a:lnSpc>
                <a:spcPts val="1680"/>
              </a:lnSpc>
              <a:spcBef>
                <a:spcPct val="0"/>
              </a:spcBef>
            </a:pPr>
          </a:p>
        </p:txBody>
      </p:sp>
      <p:sp>
        <p:nvSpPr>
          <p:cNvPr name="TextBox 33" id="33"/>
          <p:cNvSpPr txBox="true"/>
          <p:nvPr/>
        </p:nvSpPr>
        <p:spPr>
          <a:xfrm rot="0">
            <a:off x="5985626"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34" id="34"/>
          <p:cNvSpPr txBox="true"/>
          <p:nvPr/>
        </p:nvSpPr>
        <p:spPr>
          <a:xfrm rot="0">
            <a:off x="6891927"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Objectives</a:t>
            </a:r>
          </a:p>
        </p:txBody>
      </p:sp>
      <p:sp>
        <p:nvSpPr>
          <p:cNvPr name="TextBox 35" id="35"/>
          <p:cNvSpPr txBox="true"/>
          <p:nvPr/>
        </p:nvSpPr>
        <p:spPr>
          <a:xfrm rot="0">
            <a:off x="2949229" y="6666976"/>
            <a:ext cx="2012018" cy="37604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We commenced by preprocessing the dataset, applying techniques such as data augmentation and normalization to enhance model robustness. Subsequently, we explored various CNN architectures and hyperparameters through iterative experimentation. This process involved training the models using TensorFlow and Keras, fine-tuning parameters, and evaluating performance metrics.</a:t>
            </a:r>
          </a:p>
          <a:p>
            <a:pPr>
              <a:lnSpc>
                <a:spcPts val="1680"/>
              </a:lnSpc>
              <a:spcBef>
                <a:spcPct val="0"/>
              </a:spcBef>
            </a:pPr>
          </a:p>
        </p:txBody>
      </p:sp>
      <p:sp>
        <p:nvSpPr>
          <p:cNvPr name="TextBox 36" id="36"/>
          <p:cNvSpPr txBox="true"/>
          <p:nvPr/>
        </p:nvSpPr>
        <p:spPr>
          <a:xfrm rot="0">
            <a:off x="2042928"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7" id="37"/>
          <p:cNvSpPr txBox="true"/>
          <p:nvPr/>
        </p:nvSpPr>
        <p:spPr>
          <a:xfrm rot="0">
            <a:off x="2949229"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Methodology</a:t>
            </a:r>
          </a:p>
        </p:txBody>
      </p:sp>
      <p:sp>
        <p:nvSpPr>
          <p:cNvPr name="TextBox 38" id="38"/>
          <p:cNvSpPr txBox="true"/>
          <p:nvPr/>
        </p:nvSpPr>
        <p:spPr>
          <a:xfrm rot="0">
            <a:off x="6891927" y="6666976"/>
            <a:ext cx="2012018" cy="229362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efforts culminated in the successful training of a CNN model adept at accurately identifying plant diseases. Through meticulous experimentation and optimization, we achieved impressive precision and accuracy levels.</a:t>
            </a:r>
          </a:p>
          <a:p>
            <a:pPr>
              <a:lnSpc>
                <a:spcPts val="1680"/>
              </a:lnSpc>
              <a:spcBef>
                <a:spcPct val="0"/>
              </a:spcBef>
            </a:pPr>
          </a:p>
        </p:txBody>
      </p:sp>
      <p:sp>
        <p:nvSpPr>
          <p:cNvPr name="TextBox 39" id="39"/>
          <p:cNvSpPr txBox="true"/>
          <p:nvPr/>
        </p:nvSpPr>
        <p:spPr>
          <a:xfrm rot="0">
            <a:off x="5985626"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40" id="40"/>
          <p:cNvSpPr txBox="true"/>
          <p:nvPr/>
        </p:nvSpPr>
        <p:spPr>
          <a:xfrm rot="0">
            <a:off x="6891927"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Results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29585" y="271207"/>
            <a:ext cx="354178" cy="486286"/>
          </a:xfrm>
          <a:custGeom>
            <a:avLst/>
            <a:gdLst/>
            <a:ahLst/>
            <a:cxnLst/>
            <a:rect r="r" b="b" t="t" l="l"/>
            <a:pathLst>
              <a:path h="486286" w="354178">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9583" y="405840"/>
            <a:ext cx="2820741"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Ginyard International Co.</a:t>
            </a:r>
          </a:p>
        </p:txBody>
      </p:sp>
      <p:sp>
        <p:nvSpPr>
          <p:cNvPr name="TextBox 7" id="7"/>
          <p:cNvSpPr txBox="true"/>
          <p:nvPr/>
        </p:nvSpPr>
        <p:spPr>
          <a:xfrm rot="0">
            <a:off x="15864642" y="405840"/>
            <a:ext cx="9784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Contact</a:t>
            </a:r>
          </a:p>
        </p:txBody>
      </p:sp>
      <p:sp>
        <p:nvSpPr>
          <p:cNvPr name="TextBox 8" id="8"/>
          <p:cNvSpPr txBox="true"/>
          <p:nvPr/>
        </p:nvSpPr>
        <p:spPr>
          <a:xfrm rot="0">
            <a:off x="14404096" y="405840"/>
            <a:ext cx="1060497"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About Us</a:t>
            </a:r>
          </a:p>
        </p:txBody>
      </p:sp>
      <p:sp>
        <p:nvSpPr>
          <p:cNvPr name="TextBox 9" id="9"/>
          <p:cNvSpPr txBox="true"/>
          <p:nvPr/>
        </p:nvSpPr>
        <p:spPr>
          <a:xfrm rot="0">
            <a:off x="13173339" y="405840"/>
            <a:ext cx="735456"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Service</a:t>
            </a:r>
          </a:p>
        </p:txBody>
      </p:sp>
      <p:sp>
        <p:nvSpPr>
          <p:cNvPr name="TextBox 10" id="10"/>
          <p:cNvSpPr txBox="true"/>
          <p:nvPr/>
        </p:nvSpPr>
        <p:spPr>
          <a:xfrm rot="0">
            <a:off x="11917580" y="405840"/>
            <a:ext cx="809760" cy="197971"/>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Home</a:t>
            </a:r>
          </a:p>
        </p:txBody>
      </p:sp>
      <p:grpSp>
        <p:nvGrpSpPr>
          <p:cNvPr name="Group 11" id="11"/>
          <p:cNvGrpSpPr/>
          <p:nvPr/>
        </p:nvGrpSpPr>
        <p:grpSpPr>
          <a:xfrm rot="0">
            <a:off x="10494997" y="1028700"/>
            <a:ext cx="6764303" cy="2251265"/>
            <a:chOff x="0" y="0"/>
            <a:chExt cx="9019070" cy="3001687"/>
          </a:xfrm>
        </p:grpSpPr>
        <p:pic>
          <p:nvPicPr>
            <p:cNvPr name="Picture 12" id="12"/>
            <p:cNvPicPr>
              <a:picLocks noChangeAspect="true"/>
            </p:cNvPicPr>
            <p:nvPr/>
          </p:nvPicPr>
          <p:blipFill>
            <a:blip r:embed="rId4"/>
            <a:srcRect l="0" t="9293" r="0" b="68532"/>
            <a:stretch>
              <a:fillRect/>
            </a:stretch>
          </p:blipFill>
          <p:spPr>
            <a:xfrm flipH="false" flipV="false">
              <a:off x="0" y="0"/>
              <a:ext cx="9019070" cy="3001687"/>
            </a:xfrm>
            <a:prstGeom prst="rect">
              <a:avLst/>
            </a:prstGeom>
          </p:spPr>
        </p:pic>
      </p:grpSp>
      <p:grpSp>
        <p:nvGrpSpPr>
          <p:cNvPr name="Group 13" id="13"/>
          <p:cNvGrpSpPr/>
          <p:nvPr/>
        </p:nvGrpSpPr>
        <p:grpSpPr>
          <a:xfrm rot="0">
            <a:off x="10494997" y="3459403"/>
            <a:ext cx="6827597" cy="6827597"/>
            <a:chOff x="0" y="0"/>
            <a:chExt cx="9103462" cy="9103462"/>
          </a:xfrm>
        </p:grpSpPr>
        <p:pic>
          <p:nvPicPr>
            <p:cNvPr name="Picture 14" id="14"/>
            <p:cNvPicPr>
              <a:picLocks noChangeAspect="true"/>
            </p:cNvPicPr>
            <p:nvPr/>
          </p:nvPicPr>
          <p:blipFill>
            <a:blip r:embed="rId5"/>
            <a:srcRect l="16666" t="0" r="16666" b="0"/>
            <a:stretch>
              <a:fillRect/>
            </a:stretch>
          </p:blipFill>
          <p:spPr>
            <a:xfrm flipH="false" flipV="false">
              <a:off x="0" y="0"/>
              <a:ext cx="9103462" cy="9103462"/>
            </a:xfrm>
            <a:prstGeom prst="rect">
              <a:avLst/>
            </a:prstGeom>
          </p:spPr>
        </p:pic>
      </p:grpSp>
      <p:sp>
        <p:nvSpPr>
          <p:cNvPr name="TextBox 15" id="15"/>
          <p:cNvSpPr txBox="true"/>
          <p:nvPr/>
        </p:nvSpPr>
        <p:spPr>
          <a:xfrm rot="0">
            <a:off x="1952108" y="2281058"/>
            <a:ext cx="6294919" cy="745871"/>
          </a:xfrm>
          <a:prstGeom prst="rect">
            <a:avLst/>
          </a:prstGeom>
        </p:spPr>
        <p:txBody>
          <a:bodyPr anchor="t" rtlCol="false" tIns="0" lIns="0" bIns="0" rIns="0">
            <a:spAutoFit/>
          </a:bodyPr>
          <a:lstStyle/>
          <a:p>
            <a:pPr>
              <a:lnSpc>
                <a:spcPts val="5632"/>
              </a:lnSpc>
            </a:pPr>
            <a:r>
              <a:rPr lang="en-US" sz="4400">
                <a:solidFill>
                  <a:srgbClr val="30211C"/>
                </a:solidFill>
                <a:latin typeface="Poppins Bold"/>
              </a:rPr>
              <a:t>Flask web application </a:t>
            </a:r>
          </a:p>
        </p:txBody>
      </p:sp>
      <p:sp>
        <p:nvSpPr>
          <p:cNvPr name="Freeform 16" id="16"/>
          <p:cNvSpPr/>
          <p:nvPr/>
        </p:nvSpPr>
        <p:spPr>
          <a:xfrm flipH="false" flipV="false" rot="-4209738">
            <a:off x="3262874" y="2088941"/>
            <a:ext cx="545920" cy="715960"/>
          </a:xfrm>
          <a:custGeom>
            <a:avLst/>
            <a:gdLst/>
            <a:ahLst/>
            <a:cxnLst/>
            <a:rect r="r" b="b" t="t" l="l"/>
            <a:pathLst>
              <a:path h="715960" w="545920">
                <a:moveTo>
                  <a:pt x="0" y="0"/>
                </a:moveTo>
                <a:lnTo>
                  <a:pt x="545920" y="0"/>
                </a:lnTo>
                <a:lnTo>
                  <a:pt x="545920" y="715960"/>
                </a:lnTo>
                <a:lnTo>
                  <a:pt x="0" y="715960"/>
                </a:lnTo>
                <a:lnTo>
                  <a:pt x="0" y="0"/>
                </a:lnTo>
                <a:close/>
              </a:path>
            </a:pathLst>
          </a:custGeom>
          <a:blipFill>
            <a:blip r:embed="rId6"/>
            <a:stretch>
              <a:fillRect l="0" t="0" r="0" b="0"/>
            </a:stretch>
          </a:blipFill>
        </p:spPr>
      </p:sp>
      <p:grpSp>
        <p:nvGrpSpPr>
          <p:cNvPr name="Group 17" id="17"/>
          <p:cNvGrpSpPr/>
          <p:nvPr/>
        </p:nvGrpSpPr>
        <p:grpSpPr>
          <a:xfrm rot="0">
            <a:off x="1952108" y="3876025"/>
            <a:ext cx="677751" cy="67775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2949229" y="4213250"/>
            <a:ext cx="2012018" cy="20840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Our team developed a Flask web application to serve as the user interface for our plant disease detection system. This web application allows users to interact with the system easily through their web browsers.</a:t>
            </a:r>
          </a:p>
          <a:p>
            <a:pPr>
              <a:lnSpc>
                <a:spcPts val="1680"/>
              </a:lnSpc>
              <a:spcBef>
                <a:spcPct val="0"/>
              </a:spcBef>
            </a:pPr>
          </a:p>
        </p:txBody>
      </p:sp>
      <p:sp>
        <p:nvSpPr>
          <p:cNvPr name="TextBox 21" id="21"/>
          <p:cNvSpPr txBox="true"/>
          <p:nvPr/>
        </p:nvSpPr>
        <p:spPr>
          <a:xfrm rot="0">
            <a:off x="2042928"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22" id="22"/>
          <p:cNvSpPr txBox="true"/>
          <p:nvPr/>
        </p:nvSpPr>
        <p:spPr>
          <a:xfrm rot="0">
            <a:off x="2949229"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Introduction</a:t>
            </a:r>
          </a:p>
        </p:txBody>
      </p:sp>
      <p:grpSp>
        <p:nvGrpSpPr>
          <p:cNvPr name="Group 23" id="23"/>
          <p:cNvGrpSpPr/>
          <p:nvPr/>
        </p:nvGrpSpPr>
        <p:grpSpPr>
          <a:xfrm rot="0">
            <a:off x="5894806" y="3876025"/>
            <a:ext cx="677751" cy="6777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6" id="26"/>
          <p:cNvSpPr txBox="true"/>
          <p:nvPr/>
        </p:nvSpPr>
        <p:spPr>
          <a:xfrm rot="0">
            <a:off x="6891927" y="4213250"/>
            <a:ext cx="2012018" cy="1245870"/>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The main objectives of this contribution were to implement the necessary routes, views, and templates using the Flask framework</a:t>
            </a:r>
          </a:p>
        </p:txBody>
      </p:sp>
      <p:sp>
        <p:nvSpPr>
          <p:cNvPr name="TextBox 27" id="27"/>
          <p:cNvSpPr txBox="true"/>
          <p:nvPr/>
        </p:nvSpPr>
        <p:spPr>
          <a:xfrm rot="0">
            <a:off x="5985626" y="405202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28" id="28"/>
          <p:cNvSpPr txBox="true"/>
          <p:nvPr/>
        </p:nvSpPr>
        <p:spPr>
          <a:xfrm rot="0">
            <a:off x="6891927" y="3847450"/>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Objectives</a:t>
            </a:r>
          </a:p>
        </p:txBody>
      </p:sp>
      <p:grpSp>
        <p:nvGrpSpPr>
          <p:cNvPr name="Group 29" id="29"/>
          <p:cNvGrpSpPr/>
          <p:nvPr/>
        </p:nvGrpSpPr>
        <p:grpSpPr>
          <a:xfrm rot="0">
            <a:off x="1952108" y="6329751"/>
            <a:ext cx="677751" cy="67775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2" id="32"/>
          <p:cNvSpPr txBox="true"/>
          <p:nvPr/>
        </p:nvSpPr>
        <p:spPr>
          <a:xfrm rot="0">
            <a:off x="2949229" y="6666976"/>
            <a:ext cx="2012018" cy="1036320"/>
          </a:xfrm>
          <a:prstGeom prst="rect">
            <a:avLst/>
          </a:prstGeom>
        </p:spPr>
        <p:txBody>
          <a:bodyPr anchor="t" rtlCol="false" tIns="0" lIns="0" bIns="0" rIns="0">
            <a:spAutoFit/>
          </a:bodyPr>
          <a:lstStyle/>
          <a:p>
            <a:pPr>
              <a:lnSpc>
                <a:spcPts val="1680"/>
              </a:lnSpc>
              <a:spcBef>
                <a:spcPct val="0"/>
              </a:spcBef>
            </a:pPr>
            <a:r>
              <a:rPr lang="en-US" sz="1200">
                <a:solidFill>
                  <a:srgbClr val="1F2020"/>
                </a:solidFill>
                <a:latin typeface="Open Sans"/>
              </a:rPr>
              <a:t>To achieve these objectives, we utilized the Flask framework, a lightweight and flexible web application framework in Python. </a:t>
            </a:r>
          </a:p>
        </p:txBody>
      </p:sp>
      <p:sp>
        <p:nvSpPr>
          <p:cNvPr name="TextBox 33" id="33"/>
          <p:cNvSpPr txBox="true"/>
          <p:nvPr/>
        </p:nvSpPr>
        <p:spPr>
          <a:xfrm rot="0">
            <a:off x="2042928"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4" id="34"/>
          <p:cNvSpPr txBox="true"/>
          <p:nvPr/>
        </p:nvSpPr>
        <p:spPr>
          <a:xfrm rot="0">
            <a:off x="2949229"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Methodology</a:t>
            </a:r>
          </a:p>
        </p:txBody>
      </p:sp>
      <p:grpSp>
        <p:nvGrpSpPr>
          <p:cNvPr name="Group 35" id="35"/>
          <p:cNvGrpSpPr/>
          <p:nvPr/>
        </p:nvGrpSpPr>
        <p:grpSpPr>
          <a:xfrm rot="0">
            <a:off x="5894806" y="6329751"/>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5833D"/>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6891927" y="6666976"/>
            <a:ext cx="2012018" cy="2084070"/>
          </a:xfrm>
          <a:prstGeom prst="rect">
            <a:avLst/>
          </a:prstGeom>
        </p:spPr>
        <p:txBody>
          <a:bodyPr anchor="t" rtlCol="false" tIns="0" lIns="0" bIns="0" rIns="0">
            <a:spAutoFit/>
          </a:bodyPr>
          <a:lstStyle/>
          <a:p>
            <a:pPr>
              <a:lnSpc>
                <a:spcPts val="1680"/>
              </a:lnSpc>
            </a:pPr>
            <a:r>
              <a:rPr lang="en-US" sz="1200">
                <a:solidFill>
                  <a:srgbClr val="1F2020"/>
                </a:solidFill>
                <a:latin typeface="Open Sans"/>
              </a:rPr>
              <a:t>As a result of our efforts, we successfully developed a responsive and intuitive web application. Users can easily navigate through the different pages of the application, upload images for disease classification, and view the results.</a:t>
            </a:r>
          </a:p>
          <a:p>
            <a:pPr>
              <a:lnSpc>
                <a:spcPts val="1680"/>
              </a:lnSpc>
              <a:spcBef>
                <a:spcPct val="0"/>
              </a:spcBef>
            </a:pPr>
          </a:p>
        </p:txBody>
      </p:sp>
      <p:sp>
        <p:nvSpPr>
          <p:cNvPr name="TextBox 39" id="39"/>
          <p:cNvSpPr txBox="true"/>
          <p:nvPr/>
        </p:nvSpPr>
        <p:spPr>
          <a:xfrm rot="0">
            <a:off x="5985626" y="6505749"/>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04</a:t>
            </a:r>
          </a:p>
        </p:txBody>
      </p:sp>
      <p:sp>
        <p:nvSpPr>
          <p:cNvPr name="TextBox 40" id="40"/>
          <p:cNvSpPr txBox="true"/>
          <p:nvPr/>
        </p:nvSpPr>
        <p:spPr>
          <a:xfrm rot="0">
            <a:off x="6891927" y="6301176"/>
            <a:ext cx="2012018" cy="240665"/>
          </a:xfrm>
          <a:prstGeom prst="rect">
            <a:avLst/>
          </a:prstGeom>
        </p:spPr>
        <p:txBody>
          <a:bodyPr anchor="t" rtlCol="false" tIns="0" lIns="0" bIns="0" rIns="0">
            <a:spAutoFit/>
          </a:bodyPr>
          <a:lstStyle/>
          <a:p>
            <a:pPr>
              <a:lnSpc>
                <a:spcPts val="1960"/>
              </a:lnSpc>
              <a:spcBef>
                <a:spcPct val="0"/>
              </a:spcBef>
            </a:pPr>
            <a:r>
              <a:rPr lang="en-US" sz="1400">
                <a:solidFill>
                  <a:srgbClr val="1F2020"/>
                </a:solidFill>
                <a:latin typeface="Open Sans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DAGAOWlOE1c</dc:identifier>
  <dcterms:modified xsi:type="dcterms:W3CDTF">2011-08-01T06:04:30Z</dcterms:modified>
  <cp:revision>1</cp:revision>
  <dc:title>Green Modern Gardening Presentation</dc:title>
</cp:coreProperties>
</file>